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34"/>
  </p:notesMasterIdLst>
  <p:sldIdLst>
    <p:sldId id="256" r:id="rId3"/>
    <p:sldId id="257" r:id="rId4"/>
    <p:sldId id="258" r:id="rId5"/>
    <p:sldId id="283" r:id="rId6"/>
    <p:sldId id="259" r:id="rId7"/>
    <p:sldId id="260" r:id="rId8"/>
    <p:sldId id="284" r:id="rId9"/>
    <p:sldId id="261" r:id="rId10"/>
    <p:sldId id="262" r:id="rId11"/>
    <p:sldId id="263" r:id="rId12"/>
    <p:sldId id="264" r:id="rId13"/>
    <p:sldId id="265" r:id="rId14"/>
    <p:sldId id="266" r:id="rId15"/>
    <p:sldId id="267" r:id="rId16"/>
    <p:sldId id="268" r:id="rId17"/>
    <p:sldId id="285" r:id="rId18"/>
    <p:sldId id="269" r:id="rId19"/>
    <p:sldId id="270" r:id="rId20"/>
    <p:sldId id="271" r:id="rId21"/>
    <p:sldId id="274" r:id="rId22"/>
    <p:sldId id="275" r:id="rId23"/>
    <p:sldId id="276" r:id="rId24"/>
    <p:sldId id="277" r:id="rId25"/>
    <p:sldId id="286" r:id="rId26"/>
    <p:sldId id="273" r:id="rId27"/>
    <p:sldId id="278" r:id="rId28"/>
    <p:sldId id="279" r:id="rId29"/>
    <p:sldId id="280" r:id="rId30"/>
    <p:sldId id="281" r:id="rId31"/>
    <p:sldId id="282" r:id="rId32"/>
    <p:sldId id="287" r:id="rId3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2666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328" autoAdjust="0"/>
    <p:restoredTop sz="94781" autoAdjust="0"/>
  </p:normalViewPr>
  <p:slideViewPr>
    <p:cSldViewPr snapToGrid="0">
      <p:cViewPr varScale="1">
        <p:scale>
          <a:sx n="79" d="100"/>
          <a:sy n="79" d="100"/>
        </p:scale>
        <p:origin x="288" y="60"/>
      </p:cViewPr>
      <p:guideLst/>
    </p:cSldViewPr>
  </p:slideViewPr>
  <p:outlineViewPr>
    <p:cViewPr>
      <p:scale>
        <a:sx n="33" d="100"/>
        <a:sy n="33" d="100"/>
      </p:scale>
      <p:origin x="0" y="-148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21" Type="http://schemas.openxmlformats.org/officeDocument/2006/relationships/slide" Target="slides/slide19.xml"/><Relationship Id="rId34"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539CAC-CCCB-4C90-8DE8-1A1E763F470E}" type="doc">
      <dgm:prSet loTypeId="urn:microsoft.com/office/officeart/2005/8/layout/vProcess5" loCatId="process" qsTypeId="urn:microsoft.com/office/officeart/2005/8/quickstyle/simple4" qsCatId="simple" csTypeId="urn:microsoft.com/office/officeart/2005/8/colors/colorful1" csCatId="colorful" phldr="1"/>
      <dgm:spPr/>
      <dgm:t>
        <a:bodyPr/>
        <a:lstStyle/>
        <a:p>
          <a:endParaRPr lang="zh-CN" altLang="en-US"/>
        </a:p>
      </dgm:t>
    </dgm:pt>
    <dgm:pt modelId="{A2A1F3C7-BC02-4A5F-9BF8-3D4EFA6AD833}">
      <dgm:prSet phldrT="[文本]" custT="1"/>
      <dgm:spPr/>
      <dgm:t>
        <a:bodyPr/>
        <a:lstStyle/>
        <a:p>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从某人人用户开始，利用其登陆的</a:t>
          </a:r>
          <a:r>
            <a:rPr lang="en-US" altLang="zh-CN" sz="2000" b="1" kern="1200" dirty="0" smtClean="0">
              <a:solidFill>
                <a:prstClr val="white"/>
              </a:solidFill>
              <a:latin typeface="微软雅黑" panose="020B0503020204020204" pitchFamily="34" charset="-122"/>
              <a:ea typeface="微软雅黑" panose="020B0503020204020204" pitchFamily="34" charset="-122"/>
              <a:cs typeface="+mn-cs"/>
            </a:rPr>
            <a:t>cookie</a:t>
          </a: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作为输入，作为爬虫起始点</a:t>
          </a:r>
          <a:endParaRPr lang="zh-CN" altLang="en-US" sz="2000" b="1" kern="1200" dirty="0">
            <a:solidFill>
              <a:prstClr val="white"/>
            </a:solidFill>
            <a:latin typeface="微软雅黑" panose="020B0503020204020204" pitchFamily="34" charset="-122"/>
            <a:ea typeface="微软雅黑" panose="020B0503020204020204" pitchFamily="34" charset="-122"/>
            <a:cs typeface="+mn-cs"/>
          </a:endParaRPr>
        </a:p>
      </dgm:t>
    </dgm:pt>
    <dgm:pt modelId="{6AB6A147-84E1-4F4E-A043-004D5E6E9FA1}" type="parTrans" cxnId="{411D9A18-F485-43B3-9180-4DBDC04513E1}">
      <dgm:prSet/>
      <dgm:spPr/>
      <dgm:t>
        <a:bodyPr/>
        <a:lstStyle/>
        <a:p>
          <a:endParaRPr lang="zh-CN" altLang="en-US"/>
        </a:p>
      </dgm:t>
    </dgm:pt>
    <dgm:pt modelId="{DBDA4701-8968-4D64-88E2-56846AAA1892}" type="sibTrans" cxnId="{411D9A18-F485-43B3-9180-4DBDC04513E1}">
      <dgm:prSet/>
      <dgm:spPr/>
      <dgm:t>
        <a:bodyPr/>
        <a:lstStyle/>
        <a:p>
          <a:endParaRPr lang="zh-CN" altLang="en-US"/>
        </a:p>
      </dgm:t>
    </dgm:pt>
    <dgm:pt modelId="{62EACB09-96F5-4EE3-96C0-432436C18B56}">
      <dgm:prSet phldrT="[文本]" custT="1"/>
      <dgm:spPr/>
      <dgm:t>
        <a:bodyPr/>
        <a:lstStyle/>
        <a:p>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构建查询</a:t>
          </a:r>
          <a:r>
            <a:rPr lang="en-US" altLang="zh-CN" sz="2000" b="1" kern="1200" dirty="0" smtClean="0">
              <a:solidFill>
                <a:prstClr val="white"/>
              </a:solidFill>
              <a:latin typeface="微软雅黑" panose="020B0503020204020204" pitchFamily="34" charset="-122"/>
              <a:ea typeface="微软雅黑" panose="020B0503020204020204" pitchFamily="34" charset="-122"/>
              <a:cs typeface="+mn-cs"/>
            </a:rPr>
            <a:t>URL</a:t>
          </a: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，伪装浏览器发送</a:t>
          </a:r>
          <a:r>
            <a:rPr lang="en-US" altLang="zh-CN" sz="2000" b="1" kern="1200" dirty="0" smtClean="0">
              <a:solidFill>
                <a:prstClr val="white"/>
              </a:solidFill>
              <a:latin typeface="微软雅黑" panose="020B0503020204020204" pitchFamily="34" charset="-122"/>
              <a:ea typeface="微软雅黑" panose="020B0503020204020204" pitchFamily="34" charset="-122"/>
              <a:cs typeface="+mn-cs"/>
            </a:rPr>
            <a:t>HTTP</a:t>
          </a: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请求（需要随机更改报文头防止被屏蔽）</a:t>
          </a:r>
          <a:endParaRPr lang="zh-CN" altLang="en-US" sz="2000" b="1" kern="1200" dirty="0">
            <a:solidFill>
              <a:prstClr val="white"/>
            </a:solidFill>
            <a:latin typeface="微软雅黑" panose="020B0503020204020204" pitchFamily="34" charset="-122"/>
            <a:ea typeface="微软雅黑" panose="020B0503020204020204" pitchFamily="34" charset="-122"/>
            <a:cs typeface="+mn-cs"/>
          </a:endParaRPr>
        </a:p>
      </dgm:t>
    </dgm:pt>
    <dgm:pt modelId="{3CAD3A11-C5BF-4A1B-95C3-A96B3EB4EAE1}" type="parTrans" cxnId="{D1FB1F46-4DEC-49E1-9EC3-CAC67205B4BD}">
      <dgm:prSet/>
      <dgm:spPr/>
      <dgm:t>
        <a:bodyPr/>
        <a:lstStyle/>
        <a:p>
          <a:endParaRPr lang="zh-CN" altLang="en-US"/>
        </a:p>
      </dgm:t>
    </dgm:pt>
    <dgm:pt modelId="{699D68C3-F417-40F9-AD58-4E2993036383}" type="sibTrans" cxnId="{D1FB1F46-4DEC-49E1-9EC3-CAC67205B4BD}">
      <dgm:prSet/>
      <dgm:spPr/>
      <dgm:t>
        <a:bodyPr/>
        <a:lstStyle/>
        <a:p>
          <a:endParaRPr lang="zh-CN" altLang="en-US"/>
        </a:p>
      </dgm:t>
    </dgm:pt>
    <dgm:pt modelId="{FDAF57D8-6CC0-4823-BA8D-744B4F18EB32}">
      <dgm:prSet phldrT="[文本]" custT="1"/>
      <dgm:spPr/>
      <dgm:t>
        <a:bodyPr/>
        <a:lstStyle/>
        <a:p>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解析服务器返回的</a:t>
          </a:r>
          <a:r>
            <a:rPr lang="en-US" altLang="zh-CN" sz="2000" b="1" kern="1200" dirty="0" smtClean="0">
              <a:solidFill>
                <a:prstClr val="white"/>
              </a:solidFill>
              <a:latin typeface="微软雅黑" panose="020B0503020204020204" pitchFamily="34" charset="-122"/>
              <a:ea typeface="微软雅黑" panose="020B0503020204020204" pitchFamily="34" charset="-122"/>
              <a:cs typeface="+mn-cs"/>
            </a:rPr>
            <a:t>HTML</a:t>
          </a: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，利用正则表达式解析好友列表</a:t>
          </a:r>
          <a:endParaRPr lang="zh-CN" altLang="en-US" sz="2000" b="1" kern="1200" dirty="0">
            <a:solidFill>
              <a:prstClr val="white"/>
            </a:solidFill>
            <a:latin typeface="微软雅黑" panose="020B0503020204020204" pitchFamily="34" charset="-122"/>
            <a:ea typeface="微软雅黑" panose="020B0503020204020204" pitchFamily="34" charset="-122"/>
            <a:cs typeface="+mn-cs"/>
          </a:endParaRPr>
        </a:p>
      </dgm:t>
    </dgm:pt>
    <dgm:pt modelId="{0501A45F-6092-4CFB-A508-1E99B506E201}" type="parTrans" cxnId="{AB21D2F4-B378-4AC5-BA42-6A58401A39B5}">
      <dgm:prSet/>
      <dgm:spPr/>
      <dgm:t>
        <a:bodyPr/>
        <a:lstStyle/>
        <a:p>
          <a:endParaRPr lang="zh-CN" altLang="en-US"/>
        </a:p>
      </dgm:t>
    </dgm:pt>
    <dgm:pt modelId="{3E7C404A-F376-41FA-8C0A-C1A509B07958}" type="sibTrans" cxnId="{AB21D2F4-B378-4AC5-BA42-6A58401A39B5}">
      <dgm:prSet/>
      <dgm:spPr/>
      <dgm:t>
        <a:bodyPr/>
        <a:lstStyle/>
        <a:p>
          <a:endParaRPr lang="zh-CN" altLang="en-US"/>
        </a:p>
      </dgm:t>
    </dgm:pt>
    <dgm:pt modelId="{7DBF9F64-BFA8-4FCF-B1B9-8F8B154B2C68}">
      <dgm:prSet custT="1"/>
      <dgm:spPr/>
      <dgm:t>
        <a:bodyPr/>
        <a:lstStyle/>
        <a:p>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递归遍历起始点好友的好友列表，直到爬虫数据大小满足实验分析的要求 </a:t>
          </a:r>
          <a:endParaRPr lang="zh-CN" altLang="en-US" sz="2000" b="1" kern="1200" dirty="0">
            <a:solidFill>
              <a:prstClr val="white"/>
            </a:solidFill>
            <a:latin typeface="微软雅黑" panose="020B0503020204020204" pitchFamily="34" charset="-122"/>
            <a:ea typeface="微软雅黑" panose="020B0503020204020204" pitchFamily="34" charset="-122"/>
            <a:cs typeface="+mn-cs"/>
          </a:endParaRPr>
        </a:p>
      </dgm:t>
    </dgm:pt>
    <dgm:pt modelId="{6B644D22-6404-42B0-A457-23A399F0EFE4}" type="parTrans" cxnId="{4202BD7A-D8BB-4BD1-B06A-83404982A508}">
      <dgm:prSet/>
      <dgm:spPr/>
      <dgm:t>
        <a:bodyPr/>
        <a:lstStyle/>
        <a:p>
          <a:endParaRPr lang="zh-CN" altLang="en-US"/>
        </a:p>
      </dgm:t>
    </dgm:pt>
    <dgm:pt modelId="{BEBF1857-9394-48F3-BCD2-287B94881FDB}" type="sibTrans" cxnId="{4202BD7A-D8BB-4BD1-B06A-83404982A508}">
      <dgm:prSet/>
      <dgm:spPr/>
      <dgm:t>
        <a:bodyPr/>
        <a:lstStyle/>
        <a:p>
          <a:endParaRPr lang="zh-CN" altLang="en-US"/>
        </a:p>
      </dgm:t>
    </dgm:pt>
    <dgm:pt modelId="{DC674555-8C55-47CB-A929-FD6A24776C39}" type="pres">
      <dgm:prSet presAssocID="{E5539CAC-CCCB-4C90-8DE8-1A1E763F470E}" presName="outerComposite" presStyleCnt="0">
        <dgm:presLayoutVars>
          <dgm:chMax val="5"/>
          <dgm:dir/>
          <dgm:resizeHandles val="exact"/>
        </dgm:presLayoutVars>
      </dgm:prSet>
      <dgm:spPr/>
      <dgm:t>
        <a:bodyPr/>
        <a:lstStyle/>
        <a:p>
          <a:endParaRPr lang="zh-CN" altLang="en-US"/>
        </a:p>
      </dgm:t>
    </dgm:pt>
    <dgm:pt modelId="{140E7A35-03DD-4C7A-AE99-B2B8B4EED9FA}" type="pres">
      <dgm:prSet presAssocID="{E5539CAC-CCCB-4C90-8DE8-1A1E763F470E}" presName="dummyMaxCanvas" presStyleCnt="0">
        <dgm:presLayoutVars/>
      </dgm:prSet>
      <dgm:spPr/>
    </dgm:pt>
    <dgm:pt modelId="{69453FE5-EF85-4274-9AD4-8007578A63E7}" type="pres">
      <dgm:prSet presAssocID="{E5539CAC-CCCB-4C90-8DE8-1A1E763F470E}" presName="FourNodes_1" presStyleLbl="node1" presStyleIdx="0" presStyleCnt="4">
        <dgm:presLayoutVars>
          <dgm:bulletEnabled val="1"/>
        </dgm:presLayoutVars>
      </dgm:prSet>
      <dgm:spPr/>
      <dgm:t>
        <a:bodyPr/>
        <a:lstStyle/>
        <a:p>
          <a:endParaRPr lang="zh-CN" altLang="en-US"/>
        </a:p>
      </dgm:t>
    </dgm:pt>
    <dgm:pt modelId="{A4E09467-9200-4A5C-9A7A-7BEE099E3058}" type="pres">
      <dgm:prSet presAssocID="{E5539CAC-CCCB-4C90-8DE8-1A1E763F470E}" presName="FourNodes_2" presStyleLbl="node1" presStyleIdx="1" presStyleCnt="4">
        <dgm:presLayoutVars>
          <dgm:bulletEnabled val="1"/>
        </dgm:presLayoutVars>
      </dgm:prSet>
      <dgm:spPr/>
      <dgm:t>
        <a:bodyPr/>
        <a:lstStyle/>
        <a:p>
          <a:endParaRPr lang="zh-CN" altLang="en-US"/>
        </a:p>
      </dgm:t>
    </dgm:pt>
    <dgm:pt modelId="{D33D718B-2B7D-4171-839E-FE4C104CEE13}" type="pres">
      <dgm:prSet presAssocID="{E5539CAC-CCCB-4C90-8DE8-1A1E763F470E}" presName="FourNodes_3" presStyleLbl="node1" presStyleIdx="2" presStyleCnt="4">
        <dgm:presLayoutVars>
          <dgm:bulletEnabled val="1"/>
        </dgm:presLayoutVars>
      </dgm:prSet>
      <dgm:spPr/>
      <dgm:t>
        <a:bodyPr/>
        <a:lstStyle/>
        <a:p>
          <a:endParaRPr lang="zh-CN" altLang="en-US"/>
        </a:p>
      </dgm:t>
    </dgm:pt>
    <dgm:pt modelId="{D301B9A7-3767-456E-B83C-52721E8F1269}" type="pres">
      <dgm:prSet presAssocID="{E5539CAC-CCCB-4C90-8DE8-1A1E763F470E}" presName="FourNodes_4" presStyleLbl="node1" presStyleIdx="3" presStyleCnt="4">
        <dgm:presLayoutVars>
          <dgm:bulletEnabled val="1"/>
        </dgm:presLayoutVars>
      </dgm:prSet>
      <dgm:spPr/>
      <dgm:t>
        <a:bodyPr/>
        <a:lstStyle/>
        <a:p>
          <a:endParaRPr lang="zh-CN" altLang="en-US"/>
        </a:p>
      </dgm:t>
    </dgm:pt>
    <dgm:pt modelId="{9404DD75-C440-43BE-B717-727034DF26AA}" type="pres">
      <dgm:prSet presAssocID="{E5539CAC-CCCB-4C90-8DE8-1A1E763F470E}" presName="FourConn_1-2" presStyleLbl="fgAccFollowNode1" presStyleIdx="0" presStyleCnt="3">
        <dgm:presLayoutVars>
          <dgm:bulletEnabled val="1"/>
        </dgm:presLayoutVars>
      </dgm:prSet>
      <dgm:spPr/>
      <dgm:t>
        <a:bodyPr/>
        <a:lstStyle/>
        <a:p>
          <a:endParaRPr lang="zh-CN" altLang="en-US"/>
        </a:p>
      </dgm:t>
    </dgm:pt>
    <dgm:pt modelId="{378BF275-3745-487C-BD4D-B64C9EACE0ED}" type="pres">
      <dgm:prSet presAssocID="{E5539CAC-CCCB-4C90-8DE8-1A1E763F470E}" presName="FourConn_2-3" presStyleLbl="fgAccFollowNode1" presStyleIdx="1" presStyleCnt="3">
        <dgm:presLayoutVars>
          <dgm:bulletEnabled val="1"/>
        </dgm:presLayoutVars>
      </dgm:prSet>
      <dgm:spPr/>
      <dgm:t>
        <a:bodyPr/>
        <a:lstStyle/>
        <a:p>
          <a:endParaRPr lang="zh-CN" altLang="en-US"/>
        </a:p>
      </dgm:t>
    </dgm:pt>
    <dgm:pt modelId="{CB017F6D-6858-4BA4-94A8-115D1A652FD4}" type="pres">
      <dgm:prSet presAssocID="{E5539CAC-CCCB-4C90-8DE8-1A1E763F470E}" presName="FourConn_3-4" presStyleLbl="fgAccFollowNode1" presStyleIdx="2" presStyleCnt="3">
        <dgm:presLayoutVars>
          <dgm:bulletEnabled val="1"/>
        </dgm:presLayoutVars>
      </dgm:prSet>
      <dgm:spPr/>
      <dgm:t>
        <a:bodyPr/>
        <a:lstStyle/>
        <a:p>
          <a:endParaRPr lang="zh-CN" altLang="en-US"/>
        </a:p>
      </dgm:t>
    </dgm:pt>
    <dgm:pt modelId="{E46ED6AB-97E8-4D40-918C-D41B19A93448}" type="pres">
      <dgm:prSet presAssocID="{E5539CAC-CCCB-4C90-8DE8-1A1E763F470E}" presName="FourNodes_1_text" presStyleLbl="node1" presStyleIdx="3" presStyleCnt="4">
        <dgm:presLayoutVars>
          <dgm:bulletEnabled val="1"/>
        </dgm:presLayoutVars>
      </dgm:prSet>
      <dgm:spPr/>
      <dgm:t>
        <a:bodyPr/>
        <a:lstStyle/>
        <a:p>
          <a:endParaRPr lang="zh-CN" altLang="en-US"/>
        </a:p>
      </dgm:t>
    </dgm:pt>
    <dgm:pt modelId="{4628C8C4-271B-437F-8914-BE878B2A7078}" type="pres">
      <dgm:prSet presAssocID="{E5539CAC-CCCB-4C90-8DE8-1A1E763F470E}" presName="FourNodes_2_text" presStyleLbl="node1" presStyleIdx="3" presStyleCnt="4">
        <dgm:presLayoutVars>
          <dgm:bulletEnabled val="1"/>
        </dgm:presLayoutVars>
      </dgm:prSet>
      <dgm:spPr/>
      <dgm:t>
        <a:bodyPr/>
        <a:lstStyle/>
        <a:p>
          <a:endParaRPr lang="zh-CN" altLang="en-US"/>
        </a:p>
      </dgm:t>
    </dgm:pt>
    <dgm:pt modelId="{E48E86ED-7851-4A40-9FE9-FE94C653C4E9}" type="pres">
      <dgm:prSet presAssocID="{E5539CAC-CCCB-4C90-8DE8-1A1E763F470E}" presName="FourNodes_3_text" presStyleLbl="node1" presStyleIdx="3" presStyleCnt="4">
        <dgm:presLayoutVars>
          <dgm:bulletEnabled val="1"/>
        </dgm:presLayoutVars>
      </dgm:prSet>
      <dgm:spPr/>
      <dgm:t>
        <a:bodyPr/>
        <a:lstStyle/>
        <a:p>
          <a:endParaRPr lang="zh-CN" altLang="en-US"/>
        </a:p>
      </dgm:t>
    </dgm:pt>
    <dgm:pt modelId="{33F18C49-8E06-4930-AFBB-2CF7E1DE7468}" type="pres">
      <dgm:prSet presAssocID="{E5539CAC-CCCB-4C90-8DE8-1A1E763F470E}" presName="FourNodes_4_text" presStyleLbl="node1" presStyleIdx="3" presStyleCnt="4">
        <dgm:presLayoutVars>
          <dgm:bulletEnabled val="1"/>
        </dgm:presLayoutVars>
      </dgm:prSet>
      <dgm:spPr/>
      <dgm:t>
        <a:bodyPr/>
        <a:lstStyle/>
        <a:p>
          <a:endParaRPr lang="zh-CN" altLang="en-US"/>
        </a:p>
      </dgm:t>
    </dgm:pt>
  </dgm:ptLst>
  <dgm:cxnLst>
    <dgm:cxn modelId="{411D9A18-F485-43B3-9180-4DBDC04513E1}" srcId="{E5539CAC-CCCB-4C90-8DE8-1A1E763F470E}" destId="{A2A1F3C7-BC02-4A5F-9BF8-3D4EFA6AD833}" srcOrd="0" destOrd="0" parTransId="{6AB6A147-84E1-4F4E-A043-004D5E6E9FA1}" sibTransId="{DBDA4701-8968-4D64-88E2-56846AAA1892}"/>
    <dgm:cxn modelId="{6C48F2CB-9465-4994-A107-C3374802CE4F}" type="presOf" srcId="{62EACB09-96F5-4EE3-96C0-432436C18B56}" destId="{4628C8C4-271B-437F-8914-BE878B2A7078}" srcOrd="1" destOrd="0" presId="urn:microsoft.com/office/officeart/2005/8/layout/vProcess5"/>
    <dgm:cxn modelId="{4F89F642-C05A-4AEA-B01A-99DB1A5907C1}" type="presOf" srcId="{699D68C3-F417-40F9-AD58-4E2993036383}" destId="{378BF275-3745-487C-BD4D-B64C9EACE0ED}" srcOrd="0" destOrd="0" presId="urn:microsoft.com/office/officeart/2005/8/layout/vProcess5"/>
    <dgm:cxn modelId="{AB21D2F4-B378-4AC5-BA42-6A58401A39B5}" srcId="{E5539CAC-CCCB-4C90-8DE8-1A1E763F470E}" destId="{FDAF57D8-6CC0-4823-BA8D-744B4F18EB32}" srcOrd="2" destOrd="0" parTransId="{0501A45F-6092-4CFB-A508-1E99B506E201}" sibTransId="{3E7C404A-F376-41FA-8C0A-C1A509B07958}"/>
    <dgm:cxn modelId="{73D36FB6-8C42-4B62-87E2-BD0C906E4C42}" type="presOf" srcId="{DBDA4701-8968-4D64-88E2-56846AAA1892}" destId="{9404DD75-C440-43BE-B717-727034DF26AA}" srcOrd="0" destOrd="0" presId="urn:microsoft.com/office/officeart/2005/8/layout/vProcess5"/>
    <dgm:cxn modelId="{610E1963-B400-4B4B-8089-4D533BFE10AF}" type="presOf" srcId="{3E7C404A-F376-41FA-8C0A-C1A509B07958}" destId="{CB017F6D-6858-4BA4-94A8-115D1A652FD4}" srcOrd="0" destOrd="0" presId="urn:microsoft.com/office/officeart/2005/8/layout/vProcess5"/>
    <dgm:cxn modelId="{E01BF04D-752B-44FD-B420-C846F8988E17}" type="presOf" srcId="{FDAF57D8-6CC0-4823-BA8D-744B4F18EB32}" destId="{D33D718B-2B7D-4171-839E-FE4C104CEE13}" srcOrd="0" destOrd="0" presId="urn:microsoft.com/office/officeart/2005/8/layout/vProcess5"/>
    <dgm:cxn modelId="{286D6D7A-829C-4103-BC25-BB4C44791847}" type="presOf" srcId="{A2A1F3C7-BC02-4A5F-9BF8-3D4EFA6AD833}" destId="{69453FE5-EF85-4274-9AD4-8007578A63E7}" srcOrd="0" destOrd="0" presId="urn:microsoft.com/office/officeart/2005/8/layout/vProcess5"/>
    <dgm:cxn modelId="{C8B58B90-0972-4433-9CA0-5CD4E6C89562}" type="presOf" srcId="{A2A1F3C7-BC02-4A5F-9BF8-3D4EFA6AD833}" destId="{E46ED6AB-97E8-4D40-918C-D41B19A93448}" srcOrd="1" destOrd="0" presId="urn:microsoft.com/office/officeart/2005/8/layout/vProcess5"/>
    <dgm:cxn modelId="{D1114C66-1019-4391-906D-96BEE9DB98D2}" type="presOf" srcId="{7DBF9F64-BFA8-4FCF-B1B9-8F8B154B2C68}" destId="{D301B9A7-3767-456E-B83C-52721E8F1269}" srcOrd="0" destOrd="0" presId="urn:microsoft.com/office/officeart/2005/8/layout/vProcess5"/>
    <dgm:cxn modelId="{46059F6C-3074-48EF-AB73-F153FA3A15E9}" type="presOf" srcId="{7DBF9F64-BFA8-4FCF-B1B9-8F8B154B2C68}" destId="{33F18C49-8E06-4930-AFBB-2CF7E1DE7468}" srcOrd="1" destOrd="0" presId="urn:microsoft.com/office/officeart/2005/8/layout/vProcess5"/>
    <dgm:cxn modelId="{D1FB1F46-4DEC-49E1-9EC3-CAC67205B4BD}" srcId="{E5539CAC-CCCB-4C90-8DE8-1A1E763F470E}" destId="{62EACB09-96F5-4EE3-96C0-432436C18B56}" srcOrd="1" destOrd="0" parTransId="{3CAD3A11-C5BF-4A1B-95C3-A96B3EB4EAE1}" sibTransId="{699D68C3-F417-40F9-AD58-4E2993036383}"/>
    <dgm:cxn modelId="{D275F58E-81C3-4F24-99C9-FF829E4914AE}" type="presOf" srcId="{62EACB09-96F5-4EE3-96C0-432436C18B56}" destId="{A4E09467-9200-4A5C-9A7A-7BEE099E3058}" srcOrd="0" destOrd="0" presId="urn:microsoft.com/office/officeart/2005/8/layout/vProcess5"/>
    <dgm:cxn modelId="{92AB2824-A3FE-463B-A9A7-B93DA0CF050D}" type="presOf" srcId="{FDAF57D8-6CC0-4823-BA8D-744B4F18EB32}" destId="{E48E86ED-7851-4A40-9FE9-FE94C653C4E9}" srcOrd="1" destOrd="0" presId="urn:microsoft.com/office/officeart/2005/8/layout/vProcess5"/>
    <dgm:cxn modelId="{C840AFE5-9B58-4147-83C1-669BE8369119}" type="presOf" srcId="{E5539CAC-CCCB-4C90-8DE8-1A1E763F470E}" destId="{DC674555-8C55-47CB-A929-FD6A24776C39}" srcOrd="0" destOrd="0" presId="urn:microsoft.com/office/officeart/2005/8/layout/vProcess5"/>
    <dgm:cxn modelId="{4202BD7A-D8BB-4BD1-B06A-83404982A508}" srcId="{E5539CAC-CCCB-4C90-8DE8-1A1E763F470E}" destId="{7DBF9F64-BFA8-4FCF-B1B9-8F8B154B2C68}" srcOrd="3" destOrd="0" parTransId="{6B644D22-6404-42B0-A457-23A399F0EFE4}" sibTransId="{BEBF1857-9394-48F3-BCD2-287B94881FDB}"/>
    <dgm:cxn modelId="{08C175A0-C648-4286-B91C-95F6C0C42011}" type="presParOf" srcId="{DC674555-8C55-47CB-A929-FD6A24776C39}" destId="{140E7A35-03DD-4C7A-AE99-B2B8B4EED9FA}" srcOrd="0" destOrd="0" presId="urn:microsoft.com/office/officeart/2005/8/layout/vProcess5"/>
    <dgm:cxn modelId="{99FD3067-020F-43F5-A631-2C83D9ACC569}" type="presParOf" srcId="{DC674555-8C55-47CB-A929-FD6A24776C39}" destId="{69453FE5-EF85-4274-9AD4-8007578A63E7}" srcOrd="1" destOrd="0" presId="urn:microsoft.com/office/officeart/2005/8/layout/vProcess5"/>
    <dgm:cxn modelId="{F554A00B-2643-4A2D-BB5C-1CA761D3AD8C}" type="presParOf" srcId="{DC674555-8C55-47CB-A929-FD6A24776C39}" destId="{A4E09467-9200-4A5C-9A7A-7BEE099E3058}" srcOrd="2" destOrd="0" presId="urn:microsoft.com/office/officeart/2005/8/layout/vProcess5"/>
    <dgm:cxn modelId="{9F6AB8A9-91DC-417D-B843-DE16F5AB96F4}" type="presParOf" srcId="{DC674555-8C55-47CB-A929-FD6A24776C39}" destId="{D33D718B-2B7D-4171-839E-FE4C104CEE13}" srcOrd="3" destOrd="0" presId="urn:microsoft.com/office/officeart/2005/8/layout/vProcess5"/>
    <dgm:cxn modelId="{86ED5442-B7DD-4DC6-A8CE-1A4F08C5CAE6}" type="presParOf" srcId="{DC674555-8C55-47CB-A929-FD6A24776C39}" destId="{D301B9A7-3767-456E-B83C-52721E8F1269}" srcOrd="4" destOrd="0" presId="urn:microsoft.com/office/officeart/2005/8/layout/vProcess5"/>
    <dgm:cxn modelId="{BA388CAD-9EB4-4DD3-97EE-07FA299B1178}" type="presParOf" srcId="{DC674555-8C55-47CB-A929-FD6A24776C39}" destId="{9404DD75-C440-43BE-B717-727034DF26AA}" srcOrd="5" destOrd="0" presId="urn:microsoft.com/office/officeart/2005/8/layout/vProcess5"/>
    <dgm:cxn modelId="{AAAFF9B7-8E0E-4367-AE73-DAF283A6DB60}" type="presParOf" srcId="{DC674555-8C55-47CB-A929-FD6A24776C39}" destId="{378BF275-3745-487C-BD4D-B64C9EACE0ED}" srcOrd="6" destOrd="0" presId="urn:microsoft.com/office/officeart/2005/8/layout/vProcess5"/>
    <dgm:cxn modelId="{EEB9E4B1-A6E7-44C4-91D1-0651AB77BB5F}" type="presParOf" srcId="{DC674555-8C55-47CB-A929-FD6A24776C39}" destId="{CB017F6D-6858-4BA4-94A8-115D1A652FD4}" srcOrd="7" destOrd="0" presId="urn:microsoft.com/office/officeart/2005/8/layout/vProcess5"/>
    <dgm:cxn modelId="{E710B76A-3B7B-4973-8BFB-8E5D1BE788D2}" type="presParOf" srcId="{DC674555-8C55-47CB-A929-FD6A24776C39}" destId="{E46ED6AB-97E8-4D40-918C-D41B19A93448}" srcOrd="8" destOrd="0" presId="urn:microsoft.com/office/officeart/2005/8/layout/vProcess5"/>
    <dgm:cxn modelId="{1F8CB671-7583-4E5E-9282-4BFE6BCCAB45}" type="presParOf" srcId="{DC674555-8C55-47CB-A929-FD6A24776C39}" destId="{4628C8C4-271B-437F-8914-BE878B2A7078}" srcOrd="9" destOrd="0" presId="urn:microsoft.com/office/officeart/2005/8/layout/vProcess5"/>
    <dgm:cxn modelId="{04A8229D-7C15-422F-AA32-A8B8BC15C1EB}" type="presParOf" srcId="{DC674555-8C55-47CB-A929-FD6A24776C39}" destId="{E48E86ED-7851-4A40-9FE9-FE94C653C4E9}" srcOrd="10" destOrd="0" presId="urn:microsoft.com/office/officeart/2005/8/layout/vProcess5"/>
    <dgm:cxn modelId="{B4AE6831-3FC8-4614-A42A-DD1007B2506E}" type="presParOf" srcId="{DC674555-8C55-47CB-A929-FD6A24776C39}" destId="{33F18C49-8E06-4930-AFBB-2CF7E1DE7468}" srcOrd="11"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453FE5-EF85-4274-9AD4-8007578A63E7}">
      <dsp:nvSpPr>
        <dsp:cNvPr id="0" name=""/>
        <dsp:cNvSpPr/>
      </dsp:nvSpPr>
      <dsp:spPr>
        <a:xfrm>
          <a:off x="0" y="0"/>
          <a:ext cx="6247866" cy="1312886"/>
        </a:xfrm>
        <a:prstGeom prst="roundRect">
          <a:avLst>
            <a:gd name="adj" fmla="val 10000"/>
          </a:avLst>
        </a:prstGeom>
        <a:gradFill rotWithShape="0">
          <a:gsLst>
            <a:gs pos="0">
              <a:schemeClr val="accent2">
                <a:hueOff val="0"/>
                <a:satOff val="0"/>
                <a:lumOff val="0"/>
                <a:alphaOff val="0"/>
                <a:satMod val="103000"/>
                <a:lumMod val="102000"/>
                <a:tint val="94000"/>
              </a:schemeClr>
            </a:gs>
            <a:gs pos="50000">
              <a:schemeClr val="accent2">
                <a:hueOff val="0"/>
                <a:satOff val="0"/>
                <a:lumOff val="0"/>
                <a:alphaOff val="0"/>
                <a:satMod val="110000"/>
                <a:lumMod val="100000"/>
                <a:shade val="100000"/>
              </a:schemeClr>
            </a:gs>
            <a:gs pos="100000">
              <a:schemeClr val="accent2">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从某人人用户开始，利用其登陆的</a:t>
          </a:r>
          <a:r>
            <a:rPr lang="en-US" altLang="zh-CN" sz="2000" b="1" kern="1200" dirty="0" smtClean="0">
              <a:solidFill>
                <a:prstClr val="white"/>
              </a:solidFill>
              <a:latin typeface="微软雅黑" panose="020B0503020204020204" pitchFamily="34" charset="-122"/>
              <a:ea typeface="微软雅黑" panose="020B0503020204020204" pitchFamily="34" charset="-122"/>
              <a:cs typeface="+mn-cs"/>
            </a:rPr>
            <a:t>cookie</a:t>
          </a: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作为输入，作为爬虫起始点</a:t>
          </a:r>
          <a:endParaRPr lang="zh-CN" altLang="en-US" sz="2000" b="1" kern="1200" dirty="0">
            <a:solidFill>
              <a:prstClr val="white"/>
            </a:solidFill>
            <a:latin typeface="微软雅黑" panose="020B0503020204020204" pitchFamily="34" charset="-122"/>
            <a:ea typeface="微软雅黑" panose="020B0503020204020204" pitchFamily="34" charset="-122"/>
            <a:cs typeface="+mn-cs"/>
          </a:endParaRPr>
        </a:p>
      </dsp:txBody>
      <dsp:txXfrm>
        <a:off x="38453" y="38453"/>
        <a:ext cx="4720221" cy="1235980"/>
      </dsp:txXfrm>
    </dsp:sp>
    <dsp:sp modelId="{A4E09467-9200-4A5C-9A7A-7BEE099E3058}">
      <dsp:nvSpPr>
        <dsp:cNvPr id="0" name=""/>
        <dsp:cNvSpPr/>
      </dsp:nvSpPr>
      <dsp:spPr>
        <a:xfrm>
          <a:off x="523258" y="1551592"/>
          <a:ext cx="6247866" cy="1312886"/>
        </a:xfrm>
        <a:prstGeom prst="roundRect">
          <a:avLst>
            <a:gd name="adj" fmla="val 10000"/>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构建查询</a:t>
          </a:r>
          <a:r>
            <a:rPr lang="en-US" altLang="zh-CN" sz="2000" b="1" kern="1200" dirty="0" smtClean="0">
              <a:solidFill>
                <a:prstClr val="white"/>
              </a:solidFill>
              <a:latin typeface="微软雅黑" panose="020B0503020204020204" pitchFamily="34" charset="-122"/>
              <a:ea typeface="微软雅黑" panose="020B0503020204020204" pitchFamily="34" charset="-122"/>
              <a:cs typeface="+mn-cs"/>
            </a:rPr>
            <a:t>URL</a:t>
          </a: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，伪装浏览器发送</a:t>
          </a:r>
          <a:r>
            <a:rPr lang="en-US" altLang="zh-CN" sz="2000" b="1" kern="1200" dirty="0" smtClean="0">
              <a:solidFill>
                <a:prstClr val="white"/>
              </a:solidFill>
              <a:latin typeface="微软雅黑" panose="020B0503020204020204" pitchFamily="34" charset="-122"/>
              <a:ea typeface="微软雅黑" panose="020B0503020204020204" pitchFamily="34" charset="-122"/>
              <a:cs typeface="+mn-cs"/>
            </a:rPr>
            <a:t>HTTP</a:t>
          </a: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请求（需要随机更改报文头防止被屏蔽）</a:t>
          </a:r>
          <a:endParaRPr lang="zh-CN" altLang="en-US" sz="2000" b="1" kern="1200" dirty="0">
            <a:solidFill>
              <a:prstClr val="white"/>
            </a:solidFill>
            <a:latin typeface="微软雅黑" panose="020B0503020204020204" pitchFamily="34" charset="-122"/>
            <a:ea typeface="微软雅黑" panose="020B0503020204020204" pitchFamily="34" charset="-122"/>
            <a:cs typeface="+mn-cs"/>
          </a:endParaRPr>
        </a:p>
      </dsp:txBody>
      <dsp:txXfrm>
        <a:off x="561711" y="1590045"/>
        <a:ext cx="4794325" cy="1235980"/>
      </dsp:txXfrm>
    </dsp:sp>
    <dsp:sp modelId="{D33D718B-2B7D-4171-839E-FE4C104CEE13}">
      <dsp:nvSpPr>
        <dsp:cNvPr id="0" name=""/>
        <dsp:cNvSpPr/>
      </dsp:nvSpPr>
      <dsp:spPr>
        <a:xfrm>
          <a:off x="1038707" y="3103185"/>
          <a:ext cx="6247866" cy="1312886"/>
        </a:xfrm>
        <a:prstGeom prst="roundRect">
          <a:avLst>
            <a:gd name="adj" fmla="val 10000"/>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解析服务器返回的</a:t>
          </a:r>
          <a:r>
            <a:rPr lang="en-US" altLang="zh-CN" sz="2000" b="1" kern="1200" dirty="0" smtClean="0">
              <a:solidFill>
                <a:prstClr val="white"/>
              </a:solidFill>
              <a:latin typeface="微软雅黑" panose="020B0503020204020204" pitchFamily="34" charset="-122"/>
              <a:ea typeface="微软雅黑" panose="020B0503020204020204" pitchFamily="34" charset="-122"/>
              <a:cs typeface="+mn-cs"/>
            </a:rPr>
            <a:t>HTML</a:t>
          </a: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，利用正则表达式解析好友列表</a:t>
          </a:r>
          <a:endParaRPr lang="zh-CN" altLang="en-US" sz="2000" b="1" kern="1200" dirty="0">
            <a:solidFill>
              <a:prstClr val="white"/>
            </a:solidFill>
            <a:latin typeface="微软雅黑" panose="020B0503020204020204" pitchFamily="34" charset="-122"/>
            <a:ea typeface="微软雅黑" panose="020B0503020204020204" pitchFamily="34" charset="-122"/>
            <a:cs typeface="+mn-cs"/>
          </a:endParaRPr>
        </a:p>
      </dsp:txBody>
      <dsp:txXfrm>
        <a:off x="1077160" y="3141638"/>
        <a:ext cx="4802135" cy="1235980"/>
      </dsp:txXfrm>
    </dsp:sp>
    <dsp:sp modelId="{D301B9A7-3767-456E-B83C-52721E8F1269}">
      <dsp:nvSpPr>
        <dsp:cNvPr id="0" name=""/>
        <dsp:cNvSpPr/>
      </dsp:nvSpPr>
      <dsp:spPr>
        <a:xfrm>
          <a:off x="1561966" y="4654777"/>
          <a:ext cx="6247866" cy="1312886"/>
        </a:xfrm>
        <a:prstGeom prst="roundRect">
          <a:avLst>
            <a:gd name="adj" fmla="val 10000"/>
          </a:avLst>
        </a:prstGeom>
        <a:gradFill rotWithShape="0">
          <a:gsLst>
            <a:gs pos="0">
              <a:schemeClr val="accent5">
                <a:hueOff val="0"/>
                <a:satOff val="0"/>
                <a:lumOff val="0"/>
                <a:alphaOff val="0"/>
                <a:satMod val="103000"/>
                <a:lumMod val="102000"/>
                <a:tint val="94000"/>
              </a:schemeClr>
            </a:gs>
            <a:gs pos="50000">
              <a:schemeClr val="accent5">
                <a:hueOff val="0"/>
                <a:satOff val="0"/>
                <a:lumOff val="0"/>
                <a:alphaOff val="0"/>
                <a:satMod val="110000"/>
                <a:lumMod val="100000"/>
                <a:shade val="100000"/>
              </a:schemeClr>
            </a:gs>
            <a:gs pos="100000">
              <a:schemeClr val="accent5">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lvl="0" algn="l" defTabSz="889000">
            <a:lnSpc>
              <a:spcPct val="90000"/>
            </a:lnSpc>
            <a:spcBef>
              <a:spcPct val="0"/>
            </a:spcBef>
            <a:spcAft>
              <a:spcPct val="35000"/>
            </a:spcAft>
          </a:pPr>
          <a:r>
            <a:rPr lang="zh-CN" altLang="en-US" sz="2000" b="1" kern="1200" dirty="0" smtClean="0">
              <a:solidFill>
                <a:prstClr val="white"/>
              </a:solidFill>
              <a:latin typeface="微软雅黑" panose="020B0503020204020204" pitchFamily="34" charset="-122"/>
              <a:ea typeface="微软雅黑" panose="020B0503020204020204" pitchFamily="34" charset="-122"/>
              <a:cs typeface="+mn-cs"/>
            </a:rPr>
            <a:t>递归遍历起始点好友的好友列表，直到爬虫数据大小满足实验分析的要求 </a:t>
          </a:r>
          <a:endParaRPr lang="zh-CN" altLang="en-US" sz="2000" b="1" kern="1200" dirty="0">
            <a:solidFill>
              <a:prstClr val="white"/>
            </a:solidFill>
            <a:latin typeface="微软雅黑" panose="020B0503020204020204" pitchFamily="34" charset="-122"/>
            <a:ea typeface="微软雅黑" panose="020B0503020204020204" pitchFamily="34" charset="-122"/>
            <a:cs typeface="+mn-cs"/>
          </a:endParaRPr>
        </a:p>
      </dsp:txBody>
      <dsp:txXfrm>
        <a:off x="1600419" y="4693230"/>
        <a:ext cx="4794325" cy="1235980"/>
      </dsp:txXfrm>
    </dsp:sp>
    <dsp:sp modelId="{9404DD75-C440-43BE-B717-727034DF26AA}">
      <dsp:nvSpPr>
        <dsp:cNvPr id="0" name=""/>
        <dsp:cNvSpPr/>
      </dsp:nvSpPr>
      <dsp:spPr>
        <a:xfrm>
          <a:off x="5394490" y="1005551"/>
          <a:ext cx="853375" cy="853375"/>
        </a:xfrm>
        <a:prstGeom prst="downArrow">
          <a:avLst>
            <a:gd name="adj1" fmla="val 55000"/>
            <a:gd name="adj2" fmla="val 45000"/>
          </a:avLst>
        </a:prstGeom>
        <a:solidFill>
          <a:schemeClr val="accent2">
            <a:tint val="40000"/>
            <a:alpha val="90000"/>
            <a:hueOff val="0"/>
            <a:satOff val="0"/>
            <a:lumOff val="0"/>
            <a:alphaOff val="0"/>
          </a:schemeClr>
        </a:solidFill>
        <a:ln w="6350" cap="flat" cmpd="sng" algn="ctr">
          <a:solidFill>
            <a:schemeClr val="accent2">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zh-CN" altLang="en-US" sz="3600" kern="1200"/>
        </a:p>
      </dsp:txBody>
      <dsp:txXfrm>
        <a:off x="5586499" y="1005551"/>
        <a:ext cx="469357" cy="642165"/>
      </dsp:txXfrm>
    </dsp:sp>
    <dsp:sp modelId="{378BF275-3745-487C-BD4D-B64C9EACE0ED}">
      <dsp:nvSpPr>
        <dsp:cNvPr id="0" name=""/>
        <dsp:cNvSpPr/>
      </dsp:nvSpPr>
      <dsp:spPr>
        <a:xfrm>
          <a:off x="5917749" y="2557144"/>
          <a:ext cx="853375" cy="853375"/>
        </a:xfrm>
        <a:prstGeom prst="downArrow">
          <a:avLst>
            <a:gd name="adj1" fmla="val 55000"/>
            <a:gd name="adj2" fmla="val 45000"/>
          </a:avLst>
        </a:prstGeom>
        <a:solidFill>
          <a:schemeClr val="accent3">
            <a:tint val="40000"/>
            <a:alpha val="90000"/>
            <a:hueOff val="0"/>
            <a:satOff val="0"/>
            <a:lumOff val="0"/>
            <a:alphaOff val="0"/>
          </a:schemeClr>
        </a:solidFill>
        <a:ln w="6350" cap="flat" cmpd="sng" algn="ctr">
          <a:solidFill>
            <a:schemeClr val="accent3">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zh-CN" altLang="en-US" sz="3600" kern="1200"/>
        </a:p>
      </dsp:txBody>
      <dsp:txXfrm>
        <a:off x="6109758" y="2557144"/>
        <a:ext cx="469357" cy="642165"/>
      </dsp:txXfrm>
    </dsp:sp>
    <dsp:sp modelId="{CB017F6D-6858-4BA4-94A8-115D1A652FD4}">
      <dsp:nvSpPr>
        <dsp:cNvPr id="0" name=""/>
        <dsp:cNvSpPr/>
      </dsp:nvSpPr>
      <dsp:spPr>
        <a:xfrm>
          <a:off x="6433198" y="4108736"/>
          <a:ext cx="853375" cy="853375"/>
        </a:xfrm>
        <a:prstGeom prst="downArrow">
          <a:avLst>
            <a:gd name="adj1" fmla="val 55000"/>
            <a:gd name="adj2" fmla="val 45000"/>
          </a:avLst>
        </a:prstGeom>
        <a:solidFill>
          <a:schemeClr val="accent4">
            <a:tint val="40000"/>
            <a:alpha val="90000"/>
            <a:hueOff val="0"/>
            <a:satOff val="0"/>
            <a:lumOff val="0"/>
            <a:alphaOff val="0"/>
          </a:schemeClr>
        </a:solidFill>
        <a:ln w="6350" cap="flat" cmpd="sng" algn="ctr">
          <a:solidFill>
            <a:schemeClr val="accent4">
              <a:tint val="40000"/>
              <a:alpha val="90000"/>
              <a:hueOff val="0"/>
              <a:satOff val="0"/>
              <a:lumOff val="0"/>
              <a:alphaOff val="0"/>
            </a:schemeClr>
          </a:solidFill>
          <a:prstDash val="solid"/>
          <a:miter lim="800000"/>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zh-CN" altLang="en-US" sz="3600" kern="1200"/>
        </a:p>
      </dsp:txBody>
      <dsp:txXfrm>
        <a:off x="6625207" y="4108736"/>
        <a:ext cx="469357" cy="642165"/>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03CB88A-0980-47D1-90DF-5865087C0E3A}" type="datetimeFigureOut">
              <a:rPr lang="zh-CN" altLang="en-US" smtClean="0"/>
              <a:t>2015/1/5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E15430-0DA4-4933-922F-4452CB3FD798}" type="slidenum">
              <a:rPr lang="zh-CN" altLang="en-US" smtClean="0"/>
              <a:t>‹#›</a:t>
            </a:fld>
            <a:endParaRPr lang="zh-CN" altLang="en-US"/>
          </a:p>
        </p:txBody>
      </p:sp>
    </p:spTree>
    <p:extLst>
      <p:ext uri="{BB962C8B-B14F-4D97-AF65-F5344CB8AC3E}">
        <p14:creationId xmlns:p14="http://schemas.microsoft.com/office/powerpoint/2010/main" val="349038940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15</a:t>
            </a:fld>
            <a:endParaRPr lang="zh-CN" altLang="en-US"/>
          </a:p>
        </p:txBody>
      </p:sp>
    </p:spTree>
    <p:extLst>
      <p:ext uri="{BB962C8B-B14F-4D97-AF65-F5344CB8AC3E}">
        <p14:creationId xmlns:p14="http://schemas.microsoft.com/office/powerpoint/2010/main" val="50101333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dirty="0" smtClean="0">
                <a:solidFill>
                  <a:prstClr val="white"/>
                </a:solidFill>
                <a:latin typeface="微软雅黑" panose="020B0503020204020204" pitchFamily="34" charset="-122"/>
                <a:ea typeface="微软雅黑" panose="020B0503020204020204" pitchFamily="34" charset="-122"/>
              </a:rPr>
              <a:t>尽管离心率与紧密中心数无关，但仍有着一定的关联关系。</a:t>
            </a:r>
            <a:endParaRPr lang="en-US" altLang="zh-CN" sz="1200" b="1" dirty="0" smtClean="0">
              <a:solidFill>
                <a:prstClr val="white"/>
              </a:solidFill>
              <a:latin typeface="微软雅黑" panose="020B0503020204020204" pitchFamily="34" charset="-122"/>
              <a:ea typeface="微软雅黑" panose="020B0503020204020204" pitchFamily="34" charset="-122"/>
            </a:endParaRPr>
          </a:p>
          <a:p>
            <a:r>
              <a:rPr lang="zh-CN" altLang="en-US" sz="1200" b="1" dirty="0" smtClean="0">
                <a:solidFill>
                  <a:prstClr val="white"/>
                </a:solidFill>
                <a:latin typeface="微软雅黑" panose="020B0503020204020204" pitchFamily="34" charset="-122"/>
                <a:ea typeface="微软雅黑" panose="020B0503020204020204" pitchFamily="34" charset="-122"/>
              </a:rPr>
              <a:t>譬如，紧密中心数一定小于离心率，随着离心率增大，紧密中心输也随之相对增加等。</a:t>
            </a:r>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26</a:t>
            </a:fld>
            <a:endParaRPr lang="zh-CN" altLang="en-US"/>
          </a:p>
        </p:txBody>
      </p:sp>
    </p:spTree>
    <p:extLst>
      <p:ext uri="{BB962C8B-B14F-4D97-AF65-F5344CB8AC3E}">
        <p14:creationId xmlns:p14="http://schemas.microsoft.com/office/powerpoint/2010/main" val="30289499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27</a:t>
            </a:fld>
            <a:endParaRPr lang="zh-CN" altLang="en-US"/>
          </a:p>
        </p:txBody>
      </p:sp>
    </p:spTree>
    <p:extLst>
      <p:ext uri="{BB962C8B-B14F-4D97-AF65-F5344CB8AC3E}">
        <p14:creationId xmlns:p14="http://schemas.microsoft.com/office/powerpoint/2010/main" val="10388486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dirty="0" smtClean="0">
                <a:solidFill>
                  <a:prstClr val="white"/>
                </a:solidFill>
                <a:latin typeface="微软雅黑" panose="020B0503020204020204" pitchFamily="34" charset="-122"/>
                <a:ea typeface="微软雅黑" panose="020B0503020204020204" pitchFamily="34" charset="-122"/>
              </a:rPr>
              <a:t>另外，对于中介中心数为</a:t>
            </a:r>
            <a:r>
              <a:rPr lang="en-US" altLang="zh-CN" sz="1200" b="1" dirty="0" smtClean="0">
                <a:solidFill>
                  <a:prstClr val="white"/>
                </a:solidFill>
                <a:latin typeface="微软雅黑" panose="020B0503020204020204" pitchFamily="34" charset="-122"/>
                <a:ea typeface="微软雅黑" panose="020B0503020204020204" pitchFamily="34" charset="-122"/>
              </a:rPr>
              <a:t>0</a:t>
            </a:r>
            <a:r>
              <a:rPr lang="zh-CN" altLang="en-US" sz="1200" b="1" dirty="0" smtClean="0">
                <a:solidFill>
                  <a:prstClr val="white"/>
                </a:solidFill>
                <a:latin typeface="微软雅黑" panose="020B0503020204020204" pitchFamily="34" charset="-122"/>
                <a:ea typeface="微软雅黑" panose="020B0503020204020204" pitchFamily="34" charset="-122"/>
              </a:rPr>
              <a:t>的节点均为朋友节点，其在爬虫数据中再无朋友节点</a:t>
            </a:r>
            <a:endParaRPr lang="en-US" altLang="zh-CN" sz="1200" b="1" dirty="0" smtClean="0">
              <a:solidFill>
                <a:prstClr val="white"/>
              </a:solidFill>
              <a:latin typeface="微软雅黑" panose="020B0503020204020204" pitchFamily="34" charset="-122"/>
              <a:ea typeface="微软雅黑" panose="020B0503020204020204" pitchFamily="34" charset="-122"/>
            </a:endParaRPr>
          </a:p>
          <a:p>
            <a:r>
              <a:rPr lang="zh-CN" altLang="en-US" sz="1200" b="1" dirty="0" smtClean="0">
                <a:solidFill>
                  <a:prstClr val="white"/>
                </a:solidFill>
                <a:latin typeface="微软雅黑" panose="020B0503020204020204" pitchFamily="34" charset="-122"/>
                <a:ea typeface="微软雅黑" panose="020B0503020204020204" pitchFamily="34" charset="-122"/>
              </a:rPr>
              <a:t>因此他所在的唯一的一条边中不存在其为它节点做能经过的最短路径，因此其值为</a:t>
            </a:r>
            <a:r>
              <a:rPr lang="en-US" altLang="zh-CN" sz="1200" b="1" dirty="0" smtClean="0">
                <a:solidFill>
                  <a:prstClr val="white"/>
                </a:solidFill>
                <a:latin typeface="微软雅黑" panose="020B0503020204020204" pitchFamily="34" charset="-122"/>
                <a:ea typeface="微软雅黑" panose="020B0503020204020204" pitchFamily="34" charset="-122"/>
              </a:rPr>
              <a:t>0</a:t>
            </a:r>
            <a:r>
              <a:rPr lang="zh-CN" altLang="en-US" sz="1200" b="1" dirty="0" smtClean="0">
                <a:solidFill>
                  <a:prstClr val="white"/>
                </a:solidFill>
                <a:latin typeface="微软雅黑" panose="020B0503020204020204" pitchFamily="34" charset="-122"/>
                <a:ea typeface="微软雅黑" panose="020B0503020204020204" pitchFamily="34" charset="-122"/>
              </a:rPr>
              <a:t>。</a:t>
            </a:r>
          </a:p>
        </p:txBody>
      </p:sp>
      <p:sp>
        <p:nvSpPr>
          <p:cNvPr id="4" name="灯片编号占位符 3"/>
          <p:cNvSpPr>
            <a:spLocks noGrp="1"/>
          </p:cNvSpPr>
          <p:nvPr>
            <p:ph type="sldNum" sz="quarter" idx="10"/>
          </p:nvPr>
        </p:nvSpPr>
        <p:spPr/>
        <p:txBody>
          <a:bodyPr/>
          <a:lstStyle/>
          <a:p>
            <a:fld id="{19E15430-0DA4-4933-922F-4452CB3FD798}" type="slidenum">
              <a:rPr lang="zh-CN" altLang="en-US" smtClean="0"/>
              <a:t>28</a:t>
            </a:fld>
            <a:endParaRPr lang="zh-CN" altLang="en-US"/>
          </a:p>
        </p:txBody>
      </p:sp>
    </p:spTree>
    <p:extLst>
      <p:ext uri="{BB962C8B-B14F-4D97-AF65-F5344CB8AC3E}">
        <p14:creationId xmlns:p14="http://schemas.microsoft.com/office/powerpoint/2010/main" val="42554538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29</a:t>
            </a:fld>
            <a:endParaRPr lang="zh-CN" altLang="en-US"/>
          </a:p>
        </p:txBody>
      </p:sp>
    </p:spTree>
    <p:extLst>
      <p:ext uri="{BB962C8B-B14F-4D97-AF65-F5344CB8AC3E}">
        <p14:creationId xmlns:p14="http://schemas.microsoft.com/office/powerpoint/2010/main" val="3518936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17</a:t>
            </a:fld>
            <a:endParaRPr lang="zh-CN" altLang="en-US"/>
          </a:p>
        </p:txBody>
      </p:sp>
    </p:spTree>
    <p:extLst>
      <p:ext uri="{BB962C8B-B14F-4D97-AF65-F5344CB8AC3E}">
        <p14:creationId xmlns:p14="http://schemas.microsoft.com/office/powerpoint/2010/main" val="16319905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18</a:t>
            </a:fld>
            <a:endParaRPr lang="zh-CN" altLang="en-US"/>
          </a:p>
        </p:txBody>
      </p:sp>
    </p:spTree>
    <p:extLst>
      <p:ext uri="{BB962C8B-B14F-4D97-AF65-F5344CB8AC3E}">
        <p14:creationId xmlns:p14="http://schemas.microsoft.com/office/powerpoint/2010/main" val="7313212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19</a:t>
            </a:fld>
            <a:endParaRPr lang="zh-CN" altLang="en-US"/>
          </a:p>
        </p:txBody>
      </p:sp>
    </p:spTree>
    <p:extLst>
      <p:ext uri="{BB962C8B-B14F-4D97-AF65-F5344CB8AC3E}">
        <p14:creationId xmlns:p14="http://schemas.microsoft.com/office/powerpoint/2010/main" val="2664054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20</a:t>
            </a:fld>
            <a:endParaRPr lang="zh-CN" altLang="en-US"/>
          </a:p>
        </p:txBody>
      </p:sp>
    </p:spTree>
    <p:extLst>
      <p:ext uri="{BB962C8B-B14F-4D97-AF65-F5344CB8AC3E}">
        <p14:creationId xmlns:p14="http://schemas.microsoft.com/office/powerpoint/2010/main" val="33099380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21</a:t>
            </a:fld>
            <a:endParaRPr lang="zh-CN" altLang="en-US"/>
          </a:p>
        </p:txBody>
      </p:sp>
    </p:spTree>
    <p:extLst>
      <p:ext uri="{BB962C8B-B14F-4D97-AF65-F5344CB8AC3E}">
        <p14:creationId xmlns:p14="http://schemas.microsoft.com/office/powerpoint/2010/main" val="11969761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22</a:t>
            </a:fld>
            <a:endParaRPr lang="zh-CN" altLang="en-US"/>
          </a:p>
        </p:txBody>
      </p:sp>
    </p:spTree>
    <p:extLst>
      <p:ext uri="{BB962C8B-B14F-4D97-AF65-F5344CB8AC3E}">
        <p14:creationId xmlns:p14="http://schemas.microsoft.com/office/powerpoint/2010/main" val="2209277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23</a:t>
            </a:fld>
            <a:endParaRPr lang="zh-CN" altLang="en-US"/>
          </a:p>
        </p:txBody>
      </p:sp>
    </p:spTree>
    <p:extLst>
      <p:ext uri="{BB962C8B-B14F-4D97-AF65-F5344CB8AC3E}">
        <p14:creationId xmlns:p14="http://schemas.microsoft.com/office/powerpoint/2010/main" val="15423850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E15430-0DA4-4933-922F-4452CB3FD798}" type="slidenum">
              <a:rPr lang="zh-CN" altLang="en-US" smtClean="0"/>
              <a:t>25</a:t>
            </a:fld>
            <a:endParaRPr lang="zh-CN" altLang="en-US"/>
          </a:p>
        </p:txBody>
      </p:sp>
    </p:spTree>
    <p:extLst>
      <p:ext uri="{BB962C8B-B14F-4D97-AF65-F5344CB8AC3E}">
        <p14:creationId xmlns:p14="http://schemas.microsoft.com/office/powerpoint/2010/main" val="3574213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376395582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1510405057"/>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2730153170"/>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70150546"/>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436822196"/>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93110921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65517044"/>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50525639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70196894"/>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pic>
        <p:nvPicPr>
          <p:cNvPr id="5" name="图片 4"/>
          <p:cNvPicPr>
            <a:picLocks noChangeAspect="1"/>
          </p:cNvPicPr>
          <p:nvPr userDrawn="1"/>
        </p:nvPicPr>
        <p:blipFill rotWithShape="1">
          <a:blip r:embed="rId2" cstate="print">
            <a:extLst>
              <a:ext uri="{BEBA8EAE-BF5A-486C-A8C5-ECC9F3942E4B}">
                <a14:imgProps xmlns:a14="http://schemas.microsoft.com/office/drawing/2010/main">
                  <a14:imgLayer r:embed="rId3">
                    <a14:imgEffect>
                      <a14:artisticBlur radius="49"/>
                    </a14:imgEffect>
                  </a14:imgLayer>
                </a14:imgProps>
              </a:ext>
              <a:ext uri="{28A0092B-C50C-407E-A947-70E740481C1C}">
                <a14:useLocalDpi xmlns:a14="http://schemas.microsoft.com/office/drawing/2010/main" val="0"/>
              </a:ext>
            </a:extLst>
          </a:blip>
          <a:srcRect t="7486" b="7931"/>
          <a:stretch/>
        </p:blipFill>
        <p:spPr>
          <a:xfrm>
            <a:off x="-1" y="0"/>
            <a:ext cx="12192000" cy="6879772"/>
          </a:xfrm>
          <a:prstGeom prst="rect">
            <a:avLst/>
          </a:prstGeom>
        </p:spPr>
      </p:pic>
    </p:spTree>
    <p:extLst>
      <p:ext uri="{BB962C8B-B14F-4D97-AF65-F5344CB8AC3E}">
        <p14:creationId xmlns:p14="http://schemas.microsoft.com/office/powerpoint/2010/main" val="3758010217"/>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7478744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28732818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1129754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677716310"/>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27351064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160863830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148496735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369256587"/>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4020885774"/>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3573696627"/>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2727447222"/>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7688B74-B5A0-4632-BDB0-26EF923627EC}" type="datetimeFigureOut">
              <a:rPr lang="zh-CN" altLang="en-US" smtClean="0"/>
              <a:t>2015/1/5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115329914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7688B74-B5A0-4632-BDB0-26EF923627EC}" type="datetimeFigureOut">
              <a:rPr lang="zh-CN" altLang="en-US" smtClean="0"/>
              <a:t>2015/1/5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AD43F1F-2823-4641-9BC6-673588E17593}" type="slidenum">
              <a:rPr lang="zh-CN" altLang="en-US" smtClean="0"/>
              <a:t>‹#›</a:t>
            </a:fld>
            <a:endParaRPr lang="zh-CN" altLang="en-US"/>
          </a:p>
        </p:txBody>
      </p:sp>
    </p:spTree>
    <p:extLst>
      <p:ext uri="{BB962C8B-B14F-4D97-AF65-F5344CB8AC3E}">
        <p14:creationId xmlns:p14="http://schemas.microsoft.com/office/powerpoint/2010/main" val="192866102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545432-1828-4D90-B520-E8117378AF3A}" type="datetimeFigureOut">
              <a:rPr lang="zh-CN" altLang="en-US" smtClean="0">
                <a:solidFill>
                  <a:prstClr val="black">
                    <a:tint val="75000"/>
                  </a:prstClr>
                </a:solidFill>
              </a:rPr>
              <a:pPr/>
              <a:t>2015/1/5</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7179F6A-03A2-4761-850C-DC39094BFC91}"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296186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8.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8.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8.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rotWithShape="1">
          <a:blip r:embed="rId2" cstate="print">
            <a:extLst>
              <a:ext uri="{28A0092B-C50C-407E-A947-70E740481C1C}">
                <a14:useLocalDpi xmlns:a14="http://schemas.microsoft.com/office/drawing/2010/main" val="0"/>
              </a:ext>
            </a:extLst>
          </a:blip>
          <a:srcRect t="7486" b="7931"/>
          <a:stretch/>
        </p:blipFill>
        <p:spPr>
          <a:xfrm>
            <a:off x="-1" y="0"/>
            <a:ext cx="12192000" cy="6879772"/>
          </a:xfrm>
          <a:prstGeom prst="rect">
            <a:avLst/>
          </a:prstGeom>
        </p:spPr>
      </p:pic>
      <p:sp>
        <p:nvSpPr>
          <p:cNvPr id="68" name="任意多边形 67"/>
          <p:cNvSpPr/>
          <p:nvPr/>
        </p:nvSpPr>
        <p:spPr>
          <a:xfrm>
            <a:off x="-23737" y="1537143"/>
            <a:ext cx="701222" cy="1824649"/>
          </a:xfrm>
          <a:custGeom>
            <a:avLst/>
            <a:gdLst>
              <a:gd name="connsiteX0" fmla="*/ 0 w 701222"/>
              <a:gd name="connsiteY0" fmla="*/ 0 h 1824649"/>
              <a:gd name="connsiteX1" fmla="*/ 701222 w 701222"/>
              <a:gd name="connsiteY1" fmla="*/ 0 h 1824649"/>
              <a:gd name="connsiteX2" fmla="*/ 0 w 701222"/>
              <a:gd name="connsiteY2" fmla="*/ 1824649 h 1824649"/>
            </a:gdLst>
            <a:ahLst/>
            <a:cxnLst>
              <a:cxn ang="0">
                <a:pos x="connsiteX0" y="connsiteY0"/>
              </a:cxn>
              <a:cxn ang="0">
                <a:pos x="connsiteX1" y="connsiteY1"/>
              </a:cxn>
              <a:cxn ang="0">
                <a:pos x="connsiteX2" y="connsiteY2"/>
              </a:cxn>
            </a:cxnLst>
            <a:rect l="l" t="t" r="r" b="b"/>
            <a:pathLst>
              <a:path w="701222" h="1824649">
                <a:moveTo>
                  <a:pt x="0" y="0"/>
                </a:moveTo>
                <a:lnTo>
                  <a:pt x="701222" y="0"/>
                </a:lnTo>
                <a:lnTo>
                  <a:pt x="0" y="1824649"/>
                </a:lnTo>
                <a:close/>
              </a:path>
            </a:pathLst>
          </a:custGeom>
          <a:solidFill>
            <a:srgbClr val="DEDCCD">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任意多边形 69"/>
          <p:cNvSpPr/>
          <p:nvPr/>
        </p:nvSpPr>
        <p:spPr>
          <a:xfrm>
            <a:off x="-42712" y="1537142"/>
            <a:ext cx="2026362" cy="3805496"/>
          </a:xfrm>
          <a:custGeom>
            <a:avLst/>
            <a:gdLst>
              <a:gd name="connsiteX0" fmla="*/ 727420 w 2026362"/>
              <a:gd name="connsiteY0" fmla="*/ 0 h 3805496"/>
              <a:gd name="connsiteX1" fmla="*/ 2026362 w 2026362"/>
              <a:gd name="connsiteY1" fmla="*/ 0 h 3805496"/>
              <a:gd name="connsiteX2" fmla="*/ 563890 w 2026362"/>
              <a:gd name="connsiteY2" fmla="*/ 3805496 h 3805496"/>
              <a:gd name="connsiteX3" fmla="*/ 0 w 2026362"/>
              <a:gd name="connsiteY3" fmla="*/ 3805496 h 3805496"/>
              <a:gd name="connsiteX4" fmla="*/ 0 w 2026362"/>
              <a:gd name="connsiteY4" fmla="*/ 1892819 h 3805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26362" h="3805496">
                <a:moveTo>
                  <a:pt x="727420" y="0"/>
                </a:moveTo>
                <a:lnTo>
                  <a:pt x="2026362" y="0"/>
                </a:lnTo>
                <a:lnTo>
                  <a:pt x="563890" y="3805496"/>
                </a:lnTo>
                <a:lnTo>
                  <a:pt x="0" y="3805496"/>
                </a:lnTo>
                <a:lnTo>
                  <a:pt x="0" y="1892819"/>
                </a:lnTo>
                <a:close/>
              </a:path>
            </a:pathLst>
          </a:custGeom>
          <a:solidFill>
            <a:srgbClr val="F26667">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9" name="平行四边形 38"/>
          <p:cNvSpPr/>
          <p:nvPr/>
        </p:nvSpPr>
        <p:spPr>
          <a:xfrm>
            <a:off x="1827511" y="1537137"/>
            <a:ext cx="2761414" cy="3805496"/>
          </a:xfrm>
          <a:prstGeom prst="parallelogram">
            <a:avLst>
              <a:gd name="adj" fmla="val 52961"/>
            </a:avLst>
          </a:prstGeom>
          <a:solidFill>
            <a:srgbClr val="F26667">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6" name="任意多边形 65"/>
          <p:cNvSpPr/>
          <p:nvPr/>
        </p:nvSpPr>
        <p:spPr>
          <a:xfrm>
            <a:off x="9587293" y="1537139"/>
            <a:ext cx="2604706" cy="3805496"/>
          </a:xfrm>
          <a:custGeom>
            <a:avLst/>
            <a:gdLst>
              <a:gd name="connsiteX0" fmla="*/ 1462472 w 2604706"/>
              <a:gd name="connsiteY0" fmla="*/ 0 h 3805496"/>
              <a:gd name="connsiteX1" fmla="*/ 2604706 w 2604706"/>
              <a:gd name="connsiteY1" fmla="*/ 0 h 3805496"/>
              <a:gd name="connsiteX2" fmla="*/ 2604706 w 2604706"/>
              <a:gd name="connsiteY2" fmla="*/ 407770 h 3805496"/>
              <a:gd name="connsiteX3" fmla="*/ 1298942 w 2604706"/>
              <a:gd name="connsiteY3" fmla="*/ 3805496 h 3805496"/>
              <a:gd name="connsiteX4" fmla="*/ 0 w 2604706"/>
              <a:gd name="connsiteY4" fmla="*/ 3805496 h 3805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706" h="3805496">
                <a:moveTo>
                  <a:pt x="1462472" y="0"/>
                </a:moveTo>
                <a:lnTo>
                  <a:pt x="2604706" y="0"/>
                </a:lnTo>
                <a:lnTo>
                  <a:pt x="2604706" y="407770"/>
                </a:lnTo>
                <a:lnTo>
                  <a:pt x="1298942" y="3805496"/>
                </a:lnTo>
                <a:lnTo>
                  <a:pt x="0" y="3805496"/>
                </a:lnTo>
                <a:close/>
              </a:path>
            </a:pathLst>
          </a:custGeom>
          <a:solidFill>
            <a:srgbClr val="F8C864">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4" name="任意多边形 63"/>
          <p:cNvSpPr/>
          <p:nvPr/>
        </p:nvSpPr>
        <p:spPr>
          <a:xfrm>
            <a:off x="10876715" y="1952605"/>
            <a:ext cx="1302806" cy="3390029"/>
          </a:xfrm>
          <a:custGeom>
            <a:avLst/>
            <a:gdLst>
              <a:gd name="connsiteX0" fmla="*/ 1302806 w 1302806"/>
              <a:gd name="connsiteY0" fmla="*/ 0 h 3390029"/>
              <a:gd name="connsiteX1" fmla="*/ 1302806 w 1302806"/>
              <a:gd name="connsiteY1" fmla="*/ 3379975 h 3390029"/>
              <a:gd name="connsiteX2" fmla="*/ 1298942 w 1302806"/>
              <a:gd name="connsiteY2" fmla="*/ 3390029 h 3390029"/>
              <a:gd name="connsiteX3" fmla="*/ 0 w 1302806"/>
              <a:gd name="connsiteY3" fmla="*/ 3390029 h 3390029"/>
            </a:gdLst>
            <a:ahLst/>
            <a:cxnLst>
              <a:cxn ang="0">
                <a:pos x="connsiteX0" y="connsiteY0"/>
              </a:cxn>
              <a:cxn ang="0">
                <a:pos x="connsiteX1" y="connsiteY1"/>
              </a:cxn>
              <a:cxn ang="0">
                <a:pos x="connsiteX2" y="connsiteY2"/>
              </a:cxn>
              <a:cxn ang="0">
                <a:pos x="connsiteX3" y="connsiteY3"/>
              </a:cxn>
            </a:cxnLst>
            <a:rect l="l" t="t" r="r" b="b"/>
            <a:pathLst>
              <a:path w="1302806" h="3390029">
                <a:moveTo>
                  <a:pt x="1302806" y="0"/>
                </a:moveTo>
                <a:lnTo>
                  <a:pt x="1302806" y="3379975"/>
                </a:lnTo>
                <a:lnTo>
                  <a:pt x="1298942" y="3390029"/>
                </a:lnTo>
                <a:lnTo>
                  <a:pt x="0" y="3390029"/>
                </a:lnTo>
                <a:close/>
              </a:path>
            </a:pathLst>
          </a:custGeom>
          <a:solidFill>
            <a:srgbClr val="F26667">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椭圆 6"/>
          <p:cNvSpPr/>
          <p:nvPr/>
        </p:nvSpPr>
        <p:spPr>
          <a:xfrm>
            <a:off x="2290287" y="3628021"/>
            <a:ext cx="2830362" cy="2830362"/>
          </a:xfrm>
          <a:prstGeom prst="ellipse">
            <a:avLst/>
          </a:prstGeom>
          <a:solidFill>
            <a:schemeClr val="bg1">
              <a:alpha val="74000"/>
            </a:schemeClr>
          </a:solidFill>
          <a:ln>
            <a:noFill/>
          </a:ln>
          <a:effectLst>
            <a:outerShdw blurRad="342900" sx="102000" sy="102000" algn="ct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5" name="平行四边形 14"/>
          <p:cNvSpPr/>
          <p:nvPr/>
        </p:nvSpPr>
        <p:spPr>
          <a:xfrm>
            <a:off x="518869" y="1537141"/>
            <a:ext cx="2761414" cy="3805496"/>
          </a:xfrm>
          <a:prstGeom prst="parallelogram">
            <a:avLst>
              <a:gd name="adj" fmla="val 52961"/>
            </a:avLst>
          </a:prstGeom>
          <a:solidFill>
            <a:srgbClr val="F8C864">
              <a:alpha val="7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7" name="平行四边形 36"/>
          <p:cNvSpPr/>
          <p:nvPr/>
        </p:nvSpPr>
        <p:spPr>
          <a:xfrm>
            <a:off x="3128329" y="1537137"/>
            <a:ext cx="2761414" cy="3805496"/>
          </a:xfrm>
          <a:prstGeom prst="parallelogram">
            <a:avLst>
              <a:gd name="adj" fmla="val 52961"/>
            </a:avLst>
          </a:prstGeom>
          <a:solidFill>
            <a:srgbClr val="DEDCCD">
              <a:alpha val="7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9" name="文本框 88"/>
          <p:cNvSpPr txBox="1"/>
          <p:nvPr/>
        </p:nvSpPr>
        <p:spPr>
          <a:xfrm>
            <a:off x="4951804" y="2246118"/>
            <a:ext cx="6232647" cy="646331"/>
          </a:xfrm>
          <a:prstGeom prst="rect">
            <a:avLst/>
          </a:prstGeom>
          <a:noFill/>
        </p:spPr>
        <p:txBody>
          <a:bodyPr wrap="square" rtlCol="0">
            <a:spAutoFit/>
          </a:bodyPr>
          <a:lstStyle/>
          <a:p>
            <a:r>
              <a:rPr lang="zh-CN" altLang="en-US" sz="36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rPr>
              <a:t>六度分离在社交网络中的验证</a:t>
            </a:r>
            <a:endParaRPr lang="en-US" altLang="zh-CN" sz="36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endParaRPr>
          </a:p>
        </p:txBody>
      </p:sp>
      <p:sp>
        <p:nvSpPr>
          <p:cNvPr id="17" name="文本框 16"/>
          <p:cNvSpPr txBox="1"/>
          <p:nvPr/>
        </p:nvSpPr>
        <p:spPr>
          <a:xfrm>
            <a:off x="6016764" y="3240378"/>
            <a:ext cx="4328227" cy="584775"/>
          </a:xfrm>
          <a:prstGeom prst="rect">
            <a:avLst/>
          </a:prstGeom>
          <a:noFill/>
        </p:spPr>
        <p:txBody>
          <a:bodyPr wrap="square" rtlCol="0">
            <a:spAutoFit/>
          </a:bodyPr>
          <a:lstStyle/>
          <a:p>
            <a:r>
              <a:rPr lang="zh-CN" altLang="en-US" sz="32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rPr>
              <a:t>网络科学与策略机制</a:t>
            </a:r>
            <a:endParaRPr lang="en-US" altLang="zh-CN" sz="32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endParaRPr>
          </a:p>
        </p:txBody>
      </p:sp>
      <p:sp>
        <p:nvSpPr>
          <p:cNvPr id="18" name="文本框 17"/>
          <p:cNvSpPr txBox="1"/>
          <p:nvPr/>
        </p:nvSpPr>
        <p:spPr>
          <a:xfrm>
            <a:off x="8497983" y="4289972"/>
            <a:ext cx="3694016" cy="954107"/>
          </a:xfrm>
          <a:prstGeom prst="rect">
            <a:avLst/>
          </a:prstGeom>
          <a:noFill/>
        </p:spPr>
        <p:txBody>
          <a:bodyPr wrap="square" rtlCol="0">
            <a:spAutoFit/>
          </a:bodyPr>
          <a:lstStyle/>
          <a:p>
            <a:r>
              <a:rPr lang="zh-CN" altLang="en-US" sz="28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rPr>
              <a:t>贾溢豪 黄昱恺 李丽珊</a:t>
            </a:r>
            <a:endParaRPr lang="en-US" altLang="zh-CN" sz="28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endParaRPr>
          </a:p>
          <a:p>
            <a:r>
              <a:rPr lang="en-US" altLang="zh-CN" sz="28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rPr>
              <a:t>	</a:t>
            </a:r>
            <a:r>
              <a:rPr lang="zh-CN" altLang="en-US" sz="28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rPr>
              <a:t>何林</a:t>
            </a:r>
            <a:r>
              <a:rPr lang="en-US" altLang="zh-CN" sz="28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rPr>
              <a:t>	</a:t>
            </a:r>
            <a:r>
              <a:rPr lang="zh-CN" altLang="en-US" sz="28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rPr>
              <a:t>张婷</a:t>
            </a:r>
            <a:endParaRPr lang="en-US" altLang="zh-CN" sz="2800" dirty="0">
              <a:solidFill>
                <a:prstClr val="white">
                  <a:lumMod val="95000"/>
                </a:prstClr>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endParaRPr>
          </a:p>
        </p:txBody>
      </p:sp>
      <p:sp>
        <p:nvSpPr>
          <p:cNvPr id="19" name="文本框 18"/>
          <p:cNvSpPr txBox="1"/>
          <p:nvPr/>
        </p:nvSpPr>
        <p:spPr>
          <a:xfrm>
            <a:off x="2698962" y="4648590"/>
            <a:ext cx="2458871" cy="707886"/>
          </a:xfrm>
          <a:prstGeom prst="rect">
            <a:avLst/>
          </a:prstGeom>
          <a:noFill/>
        </p:spPr>
        <p:txBody>
          <a:bodyPr wrap="square" rtlCol="0">
            <a:spAutoFit/>
          </a:bodyPr>
          <a:lstStyle/>
          <a:p>
            <a:r>
              <a:rPr lang="en-US" altLang="zh-CN" sz="4000" dirty="0">
                <a:solidFill>
                  <a:srgbClr val="D2615E"/>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rPr>
              <a:t>Group 2</a:t>
            </a:r>
          </a:p>
        </p:txBody>
      </p:sp>
    </p:spTree>
    <p:extLst>
      <p:ext uri="{BB962C8B-B14F-4D97-AF65-F5344CB8AC3E}">
        <p14:creationId xmlns:p14="http://schemas.microsoft.com/office/powerpoint/2010/main" val="64300440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3</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数据获取</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618264" y="1531664"/>
            <a:ext cx="7847831" cy="452431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repo_mysql.py</a:t>
            </a: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用于将解析过的好友列表和用户信息保存到</a:t>
            </a:r>
            <a:r>
              <a:rPr lang="en-US" altLang="zh-CN" sz="2400" b="1" dirty="0" err="1" smtClean="0">
                <a:solidFill>
                  <a:prstClr val="white"/>
                </a:solidFill>
                <a:latin typeface="微软雅黑" panose="020B0503020204020204" pitchFamily="34" charset="-122"/>
                <a:ea typeface="微软雅黑" panose="020B0503020204020204" pitchFamily="34" charset="-122"/>
              </a:rPr>
              <a:t>mysql</a:t>
            </a:r>
            <a:r>
              <a:rPr lang="zh-CN" altLang="en-US" sz="2400" b="1" dirty="0" smtClean="0">
                <a:solidFill>
                  <a:prstClr val="white"/>
                </a:solidFill>
                <a:latin typeface="微软雅黑" panose="020B0503020204020204" pitchFamily="34" charset="-122"/>
                <a:ea typeface="微软雅黑" panose="020B0503020204020204" pitchFamily="34" charset="-122"/>
              </a:rPr>
              <a:t>服务器中，提供了一些基本的好友数据的查询，插入，更新等接口函数</a:t>
            </a:r>
          </a:p>
          <a:p>
            <a:endParaRPr lang="en-US" altLang="zh-CN" sz="2400" b="1" dirty="0" smtClean="0">
              <a:solidFill>
                <a:prstClr val="white"/>
              </a:solidFill>
              <a:latin typeface="微软雅黑" panose="020B0503020204020204" pitchFamily="34" charset="-122"/>
              <a:ea typeface="微软雅黑" panose="020B0503020204020204" pitchFamily="34" charset="-122"/>
            </a:endParaRPr>
          </a:p>
          <a:p>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spider.py</a:t>
            </a: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以起始点用户的登陆</a:t>
            </a:r>
            <a:r>
              <a:rPr lang="en-US" altLang="zh-CN" sz="2400" b="1" dirty="0" smtClean="0">
                <a:solidFill>
                  <a:prstClr val="white"/>
                </a:solidFill>
                <a:latin typeface="微软雅黑" panose="020B0503020204020204" pitchFamily="34" charset="-122"/>
                <a:ea typeface="微软雅黑" panose="020B0503020204020204" pitchFamily="34" charset="-122"/>
              </a:rPr>
              <a:t>cookie</a:t>
            </a:r>
            <a:r>
              <a:rPr lang="zh-CN" altLang="en-US" sz="2400" b="1" dirty="0" smtClean="0">
                <a:solidFill>
                  <a:prstClr val="white"/>
                </a:solidFill>
                <a:latin typeface="微软雅黑" panose="020B0503020204020204" pitchFamily="34" charset="-122"/>
                <a:ea typeface="微软雅黑" panose="020B0503020204020204" pitchFamily="34" charset="-122"/>
              </a:rPr>
              <a:t>作为输入，遍历查询该用户的好友列表信息，并对每个好友，递归查询对应的好友列表信息，每次会从</a:t>
            </a:r>
            <a:r>
              <a:rPr lang="en-US" altLang="zh-CN" sz="2400" b="1" dirty="0" smtClean="0">
                <a:solidFill>
                  <a:prstClr val="white"/>
                </a:solidFill>
                <a:latin typeface="微软雅黑" panose="020B0503020204020204" pitchFamily="34" charset="-122"/>
                <a:ea typeface="微软雅黑" panose="020B0503020204020204" pitchFamily="34" charset="-122"/>
              </a:rPr>
              <a:t>MySQL</a:t>
            </a:r>
            <a:r>
              <a:rPr lang="zh-CN" altLang="en-US" sz="2400" b="1" dirty="0" smtClean="0">
                <a:solidFill>
                  <a:prstClr val="white"/>
                </a:solidFill>
                <a:latin typeface="微软雅黑" panose="020B0503020204020204" pitchFamily="34" charset="-122"/>
                <a:ea typeface="微软雅黑" panose="020B0503020204020204" pitchFamily="34" charset="-122"/>
              </a:rPr>
              <a:t>数据库中查询该用户的好友列表是否已经被检索过，从而提供了断开重连继续爬取的功能，从而形成一个好友网络查询顺序。</a:t>
            </a:r>
          </a:p>
        </p:txBody>
      </p:sp>
      <p:sp>
        <p:nvSpPr>
          <p:cNvPr id="10" name="文本框 9"/>
          <p:cNvSpPr txBox="1"/>
          <p:nvPr/>
        </p:nvSpPr>
        <p:spPr>
          <a:xfrm>
            <a:off x="3618264" y="745300"/>
            <a:ext cx="6130084"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核心模块介绍</a:t>
            </a:r>
          </a:p>
        </p:txBody>
      </p:sp>
    </p:spTree>
    <p:extLst>
      <p:ext uri="{BB962C8B-B14F-4D97-AF65-F5344CB8AC3E}">
        <p14:creationId xmlns:p14="http://schemas.microsoft.com/office/powerpoint/2010/main" val="3948047667"/>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3</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数据获取</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618264" y="1531664"/>
            <a:ext cx="7847831" cy="452431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repo_mysql.py</a:t>
            </a: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用于将解析过的好友列表和用户信息保存到</a:t>
            </a:r>
            <a:r>
              <a:rPr lang="en-US" altLang="zh-CN" sz="2400" b="1" dirty="0" err="1" smtClean="0">
                <a:solidFill>
                  <a:prstClr val="white"/>
                </a:solidFill>
                <a:latin typeface="微软雅黑" panose="020B0503020204020204" pitchFamily="34" charset="-122"/>
                <a:ea typeface="微软雅黑" panose="020B0503020204020204" pitchFamily="34" charset="-122"/>
              </a:rPr>
              <a:t>mysql</a:t>
            </a:r>
            <a:r>
              <a:rPr lang="zh-CN" altLang="en-US" sz="2400" b="1" dirty="0" smtClean="0">
                <a:solidFill>
                  <a:prstClr val="white"/>
                </a:solidFill>
                <a:latin typeface="微软雅黑" panose="020B0503020204020204" pitchFamily="34" charset="-122"/>
                <a:ea typeface="微软雅黑" panose="020B0503020204020204" pitchFamily="34" charset="-122"/>
              </a:rPr>
              <a:t>服务器中，提供了一些基本的好友数据的查询，插入，更新等接口函数</a:t>
            </a:r>
          </a:p>
          <a:p>
            <a:endParaRPr lang="en-US" altLang="zh-CN" sz="2400" b="1" dirty="0" smtClean="0">
              <a:solidFill>
                <a:prstClr val="white"/>
              </a:solidFill>
              <a:latin typeface="微软雅黑" panose="020B0503020204020204" pitchFamily="34" charset="-122"/>
              <a:ea typeface="微软雅黑" panose="020B0503020204020204" pitchFamily="34" charset="-122"/>
            </a:endParaRPr>
          </a:p>
          <a:p>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spider.py</a:t>
            </a: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以起始点用户的登陆</a:t>
            </a:r>
            <a:r>
              <a:rPr lang="en-US" altLang="zh-CN" sz="2400" b="1" dirty="0" smtClean="0">
                <a:solidFill>
                  <a:prstClr val="white"/>
                </a:solidFill>
                <a:latin typeface="微软雅黑" panose="020B0503020204020204" pitchFamily="34" charset="-122"/>
                <a:ea typeface="微软雅黑" panose="020B0503020204020204" pitchFamily="34" charset="-122"/>
              </a:rPr>
              <a:t>cookie</a:t>
            </a:r>
            <a:r>
              <a:rPr lang="zh-CN" altLang="en-US" sz="2400" b="1" dirty="0" smtClean="0">
                <a:solidFill>
                  <a:prstClr val="white"/>
                </a:solidFill>
                <a:latin typeface="微软雅黑" panose="020B0503020204020204" pitchFamily="34" charset="-122"/>
                <a:ea typeface="微软雅黑" panose="020B0503020204020204" pitchFamily="34" charset="-122"/>
              </a:rPr>
              <a:t>作为输入，遍历查询该用户的好友列表信息，并对每个好友，递归查询对应的好友列表信息，每次会从</a:t>
            </a:r>
            <a:r>
              <a:rPr lang="en-US" altLang="zh-CN" sz="2400" b="1" dirty="0" smtClean="0">
                <a:solidFill>
                  <a:prstClr val="white"/>
                </a:solidFill>
                <a:latin typeface="微软雅黑" panose="020B0503020204020204" pitchFamily="34" charset="-122"/>
                <a:ea typeface="微软雅黑" panose="020B0503020204020204" pitchFamily="34" charset="-122"/>
              </a:rPr>
              <a:t>MySQL</a:t>
            </a:r>
            <a:r>
              <a:rPr lang="zh-CN" altLang="en-US" sz="2400" b="1" dirty="0" smtClean="0">
                <a:solidFill>
                  <a:prstClr val="white"/>
                </a:solidFill>
                <a:latin typeface="微软雅黑" panose="020B0503020204020204" pitchFamily="34" charset="-122"/>
                <a:ea typeface="微软雅黑" panose="020B0503020204020204" pitchFamily="34" charset="-122"/>
              </a:rPr>
              <a:t>数据库中查询该用户的好友列表是否已经被检索过，从而提供了断开重连继续爬取的功能，从而形成一个好友网络查询顺序。</a:t>
            </a:r>
          </a:p>
        </p:txBody>
      </p:sp>
    </p:spTree>
    <p:extLst>
      <p:ext uri="{BB962C8B-B14F-4D97-AF65-F5344CB8AC3E}">
        <p14:creationId xmlns:p14="http://schemas.microsoft.com/office/powerpoint/2010/main" val="245395602"/>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3</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数据获取</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520214" y="570660"/>
            <a:ext cx="7985387" cy="3416320"/>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downloader.py	</a:t>
            </a:r>
          </a:p>
          <a:p>
            <a:r>
              <a:rPr lang="zh-CN" altLang="en-US" sz="2400" b="1" dirty="0" smtClean="0">
                <a:solidFill>
                  <a:prstClr val="white"/>
                </a:solidFill>
                <a:latin typeface="微软雅黑" panose="020B0503020204020204" pitchFamily="34" charset="-122"/>
                <a:ea typeface="微软雅黑" panose="020B0503020204020204" pitchFamily="34" charset="-122"/>
              </a:rPr>
              <a:t>该模块为好友数据爬虫的核心模块，提供了伪装浏览器发送请求和利用正则表达式解析返回信息的函数实现，传入参数为用户的</a:t>
            </a:r>
            <a:r>
              <a:rPr lang="en-US" altLang="zh-CN" sz="2400" b="1" dirty="0" smtClean="0">
                <a:solidFill>
                  <a:prstClr val="white"/>
                </a:solidFill>
                <a:latin typeface="微软雅黑" panose="020B0503020204020204" pitchFamily="34" charset="-122"/>
                <a:ea typeface="微软雅黑" panose="020B0503020204020204" pitchFamily="34" charset="-122"/>
              </a:rPr>
              <a:t>cookie</a:t>
            </a:r>
            <a:r>
              <a:rPr lang="zh-CN" altLang="en-US" sz="2400" b="1" dirty="0" smtClean="0">
                <a:solidFill>
                  <a:prstClr val="white"/>
                </a:solidFill>
                <a:latin typeface="微软雅黑" panose="020B0503020204020204" pitchFamily="34" charset="-122"/>
                <a:ea typeface="微软雅黑" panose="020B0503020204020204" pitchFamily="34" charset="-122"/>
              </a:rPr>
              <a:t>信息，用户添加在报文头中发送请求</a:t>
            </a:r>
            <a:r>
              <a:rPr lang="en-US" altLang="zh-CN" sz="2400" b="1" dirty="0" smtClean="0">
                <a:solidFill>
                  <a:prstClr val="white"/>
                </a:solidFill>
                <a:latin typeface="微软雅黑" panose="020B0503020204020204" pitchFamily="34" charset="-122"/>
                <a:ea typeface="微软雅黑" panose="020B0503020204020204" pitchFamily="34" charset="-122"/>
              </a:rPr>
              <a:t>.</a:t>
            </a:r>
          </a:p>
          <a:p>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err="1" smtClean="0">
                <a:solidFill>
                  <a:prstClr val="white"/>
                </a:solidFill>
                <a:latin typeface="微软雅黑" panose="020B0503020204020204" pitchFamily="34" charset="-122"/>
                <a:ea typeface="微软雅黑" panose="020B0503020204020204" pitchFamily="34" charset="-122"/>
              </a:rPr>
              <a:t>i</a:t>
            </a:r>
            <a:r>
              <a:rPr lang="en-US" altLang="zh-CN" sz="2400" b="1" dirty="0" smtClean="0">
                <a:solidFill>
                  <a:prstClr val="white"/>
                </a:solidFill>
                <a:latin typeface="微软雅黑" panose="020B0503020204020204" pitchFamily="34" charset="-122"/>
                <a:ea typeface="微软雅黑" panose="020B0503020204020204" pitchFamily="34" charset="-122"/>
              </a:rPr>
              <a:t>.</a:t>
            </a:r>
            <a:r>
              <a:rPr lang="zh-CN" altLang="en-US" sz="2400" b="1" dirty="0" smtClean="0">
                <a:solidFill>
                  <a:prstClr val="white"/>
                </a:solidFill>
                <a:latin typeface="微软雅黑" panose="020B0503020204020204" pitchFamily="34" charset="-122"/>
                <a:ea typeface="微软雅黑" panose="020B0503020204020204" pitchFamily="34" charset="-122"/>
              </a:rPr>
              <a:t>浏览器报文头</a:t>
            </a: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为了尽可能的避免爬虫程序被人人网服务器端检测并屏蔽掉，爬虫模块一方面可以通过随机时间休眠，另一方面可随机的替换报文头伪装不同的浏览器发送请求</a:t>
            </a:r>
          </a:p>
        </p:txBody>
      </p:sp>
      <p:pic>
        <p:nvPicPr>
          <p:cNvPr id="8" name="图片 7"/>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48681" y="4166693"/>
            <a:ext cx="8328456" cy="2284090"/>
          </a:xfrm>
          <a:prstGeom prst="rect">
            <a:avLst/>
          </a:prstGeom>
          <a:noFill/>
          <a:ln>
            <a:noFill/>
          </a:ln>
        </p:spPr>
      </p:pic>
    </p:spTree>
    <p:extLst>
      <p:ext uri="{BB962C8B-B14F-4D97-AF65-F5344CB8AC3E}">
        <p14:creationId xmlns:p14="http://schemas.microsoft.com/office/powerpoint/2010/main" val="2197150557"/>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3</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数据获取</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530057" y="472885"/>
            <a:ext cx="7989764" cy="2308324"/>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ii.</a:t>
            </a:r>
            <a:r>
              <a:rPr lang="zh-CN" altLang="en-US" sz="2400" b="1" dirty="0" smtClean="0">
                <a:solidFill>
                  <a:prstClr val="white"/>
                </a:solidFill>
                <a:latin typeface="微软雅黑" panose="020B0503020204020204" pitchFamily="34" charset="-122"/>
                <a:ea typeface="微软雅黑" panose="020B0503020204020204" pitchFamily="34" charset="-122"/>
              </a:rPr>
              <a:t>发送</a:t>
            </a:r>
            <a:r>
              <a:rPr lang="en-US" altLang="zh-CN" sz="2400" b="1" dirty="0" smtClean="0">
                <a:solidFill>
                  <a:prstClr val="white"/>
                </a:solidFill>
                <a:latin typeface="微软雅黑" panose="020B0503020204020204" pitchFamily="34" charset="-122"/>
                <a:ea typeface="微软雅黑" panose="020B0503020204020204" pitchFamily="34" charset="-122"/>
              </a:rPr>
              <a:t>HTTP</a:t>
            </a:r>
            <a:r>
              <a:rPr lang="zh-CN" altLang="en-US" sz="2400" b="1" dirty="0" smtClean="0">
                <a:solidFill>
                  <a:prstClr val="white"/>
                </a:solidFill>
                <a:latin typeface="微软雅黑" panose="020B0503020204020204" pitchFamily="34" charset="-122"/>
                <a:ea typeface="微软雅黑" panose="020B0503020204020204" pitchFamily="34" charset="-122"/>
              </a:rPr>
              <a:t>请求模块</a:t>
            </a: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该函数接口传入参数</a:t>
            </a:r>
            <a:r>
              <a:rPr lang="en-US" altLang="zh-CN" sz="2400" b="1" dirty="0" err="1" smtClean="0">
                <a:solidFill>
                  <a:prstClr val="white"/>
                </a:solidFill>
                <a:latin typeface="微软雅黑" panose="020B0503020204020204" pitchFamily="34" charset="-122"/>
                <a:ea typeface="微软雅黑" panose="020B0503020204020204" pitchFamily="34" charset="-122"/>
              </a:rPr>
              <a:t>url</a:t>
            </a:r>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模式，</a:t>
            </a:r>
            <a:r>
              <a:rPr lang="en-US" altLang="zh-CN" sz="2400" b="1" dirty="0" smtClean="0">
                <a:solidFill>
                  <a:prstClr val="white"/>
                </a:solidFill>
                <a:latin typeface="微软雅黑" panose="020B0503020204020204" pitchFamily="34" charset="-122"/>
                <a:ea typeface="微软雅黑" panose="020B0503020204020204" pitchFamily="34" charset="-122"/>
              </a:rPr>
              <a:t>item</a:t>
            </a:r>
            <a:r>
              <a:rPr lang="zh-CN" altLang="en-US" sz="2400" b="1" dirty="0" smtClean="0">
                <a:solidFill>
                  <a:prstClr val="white"/>
                </a:solidFill>
                <a:latin typeface="微软雅黑" panose="020B0503020204020204" pitchFamily="34" charset="-122"/>
                <a:ea typeface="微软雅黑" panose="020B0503020204020204" pitchFamily="34" charset="-122"/>
              </a:rPr>
              <a:t>模式（用户信息），</a:t>
            </a:r>
            <a:r>
              <a:rPr lang="en-US" altLang="zh-CN" sz="2400" b="1" dirty="0" err="1" smtClean="0">
                <a:solidFill>
                  <a:prstClr val="white"/>
                </a:solidFill>
                <a:latin typeface="微软雅黑" panose="020B0503020204020204" pitchFamily="34" charset="-122"/>
                <a:ea typeface="微软雅黑" panose="020B0503020204020204" pitchFamily="34" charset="-122"/>
              </a:rPr>
              <a:t>pageRange</a:t>
            </a:r>
            <a:r>
              <a:rPr lang="zh-CN" altLang="en-US" sz="2400" b="1" dirty="0" smtClean="0">
                <a:solidFill>
                  <a:prstClr val="white"/>
                </a:solidFill>
                <a:latin typeface="微软雅黑" panose="020B0503020204020204" pitchFamily="34" charset="-122"/>
                <a:ea typeface="微软雅黑" panose="020B0503020204020204" pitchFamily="34" charset="-122"/>
              </a:rPr>
              <a:t>（可能好友列表有多页，需要多次请求获取），</a:t>
            </a:r>
            <a:r>
              <a:rPr lang="en-US" altLang="zh-CN" sz="2400" b="1" dirty="0" smtClean="0">
                <a:solidFill>
                  <a:prstClr val="white"/>
                </a:solidFill>
                <a:latin typeface="微软雅黑" panose="020B0503020204020204" pitchFamily="34" charset="-122"/>
                <a:ea typeface="微软雅黑" panose="020B0503020204020204" pitchFamily="34" charset="-122"/>
              </a:rPr>
              <a:t>resend</a:t>
            </a:r>
            <a:r>
              <a:rPr lang="zh-CN" altLang="en-US" sz="2400" b="1" dirty="0" smtClean="0">
                <a:solidFill>
                  <a:prstClr val="white"/>
                </a:solidFill>
                <a:latin typeface="微软雅黑" panose="020B0503020204020204" pitchFamily="34" charset="-122"/>
                <a:ea typeface="微软雅黑" panose="020B0503020204020204" pitchFamily="34" charset="-122"/>
              </a:rPr>
              <a:t>（超时重新发送请求最多次数），该模块发送</a:t>
            </a:r>
            <a:r>
              <a:rPr lang="en-US" altLang="zh-CN" sz="2400" b="1" dirty="0" err="1" smtClean="0">
                <a:solidFill>
                  <a:prstClr val="white"/>
                </a:solidFill>
                <a:latin typeface="微软雅黑" panose="020B0503020204020204" pitchFamily="34" charset="-122"/>
                <a:ea typeface="微软雅黑" panose="020B0503020204020204" pitchFamily="34" charset="-122"/>
              </a:rPr>
              <a:t>url</a:t>
            </a:r>
            <a:r>
              <a:rPr lang="zh-CN" altLang="en-US" sz="2400" b="1" dirty="0" smtClean="0">
                <a:solidFill>
                  <a:prstClr val="white"/>
                </a:solidFill>
                <a:latin typeface="微软雅黑" panose="020B0503020204020204" pitchFamily="34" charset="-122"/>
                <a:ea typeface="微软雅黑" panose="020B0503020204020204" pitchFamily="34" charset="-122"/>
              </a:rPr>
              <a:t>模式的请求，然后解析返回的</a:t>
            </a:r>
            <a:r>
              <a:rPr lang="en-US" altLang="zh-CN" sz="2400" b="1" dirty="0" smtClean="0">
                <a:solidFill>
                  <a:prstClr val="white"/>
                </a:solidFill>
                <a:latin typeface="微软雅黑" panose="020B0503020204020204" pitchFamily="34" charset="-122"/>
                <a:ea typeface="微软雅黑" panose="020B0503020204020204" pitchFamily="34" charset="-122"/>
              </a:rPr>
              <a:t>HTML</a:t>
            </a:r>
            <a:r>
              <a:rPr lang="zh-CN" altLang="en-US" sz="2400" b="1" dirty="0" smtClean="0">
                <a:solidFill>
                  <a:prstClr val="white"/>
                </a:solidFill>
                <a:latin typeface="微软雅黑" panose="020B0503020204020204" pitchFamily="34" charset="-122"/>
                <a:ea typeface="微软雅黑" panose="020B0503020204020204" pitchFamily="34" charset="-122"/>
              </a:rPr>
              <a:t>的</a:t>
            </a:r>
            <a:r>
              <a:rPr lang="en-US" altLang="zh-CN" sz="2400" b="1" dirty="0" smtClean="0">
                <a:solidFill>
                  <a:prstClr val="white"/>
                </a:solidFill>
                <a:latin typeface="微软雅黑" panose="020B0503020204020204" pitchFamily="34" charset="-122"/>
                <a:ea typeface="微软雅黑" panose="020B0503020204020204" pitchFamily="34" charset="-122"/>
              </a:rPr>
              <a:t>item pattern</a:t>
            </a:r>
            <a:r>
              <a:rPr lang="zh-CN" altLang="en-US" sz="2400" b="1" dirty="0" smtClean="0">
                <a:solidFill>
                  <a:prstClr val="white"/>
                </a:solidFill>
                <a:latin typeface="微软雅黑" panose="020B0503020204020204" pitchFamily="34" charset="-122"/>
                <a:ea typeface="微软雅黑" panose="020B0503020204020204" pitchFamily="34" charset="-122"/>
              </a:rPr>
              <a:t>来解析好友列表和用户配置信息</a:t>
            </a:r>
          </a:p>
        </p:txBody>
      </p:sp>
      <p:pic>
        <p:nvPicPr>
          <p:cNvPr id="8" name="图片 7"/>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48681" y="2961684"/>
            <a:ext cx="8315798" cy="3668812"/>
          </a:xfrm>
          <a:prstGeom prst="rect">
            <a:avLst/>
          </a:prstGeom>
          <a:noFill/>
          <a:ln>
            <a:noFill/>
          </a:ln>
        </p:spPr>
      </p:pic>
    </p:spTree>
    <p:extLst>
      <p:ext uri="{BB962C8B-B14F-4D97-AF65-F5344CB8AC3E}">
        <p14:creationId xmlns:p14="http://schemas.microsoft.com/office/powerpoint/2010/main" val="1004282699"/>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3</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数据获取</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440236" y="1531664"/>
            <a:ext cx="7847831" cy="1569660"/>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iii.</a:t>
            </a:r>
            <a:r>
              <a:rPr lang="zh-CN" altLang="en-US" sz="2400" b="1" dirty="0" smtClean="0">
                <a:solidFill>
                  <a:prstClr val="white"/>
                </a:solidFill>
                <a:latin typeface="微软雅黑" panose="020B0503020204020204" pitchFamily="34" charset="-122"/>
                <a:ea typeface="微软雅黑" panose="020B0503020204020204" pitchFamily="34" charset="-122"/>
              </a:rPr>
              <a:t>利用正则表达式解析</a:t>
            </a:r>
            <a:r>
              <a:rPr lang="en-US" altLang="zh-CN" sz="2400" b="1" dirty="0" smtClean="0">
                <a:solidFill>
                  <a:prstClr val="white"/>
                </a:solidFill>
                <a:latin typeface="微软雅黑" panose="020B0503020204020204" pitchFamily="34" charset="-122"/>
                <a:ea typeface="微软雅黑" panose="020B0503020204020204" pitchFamily="34" charset="-122"/>
              </a:rPr>
              <a:t>HTML</a:t>
            </a:r>
            <a:r>
              <a:rPr lang="zh-CN" altLang="en-US" sz="2400" b="1" dirty="0" smtClean="0">
                <a:solidFill>
                  <a:prstClr val="white"/>
                </a:solidFill>
                <a:latin typeface="微软雅黑" panose="020B0503020204020204" pitchFamily="34" charset="-122"/>
                <a:ea typeface="微软雅黑" panose="020B0503020204020204" pitchFamily="34" charset="-122"/>
              </a:rPr>
              <a:t>示例</a:t>
            </a: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好友列表或者状态信息都会构造一个</a:t>
            </a:r>
            <a:r>
              <a:rPr lang="en-US" altLang="zh-CN" sz="2400" b="1" dirty="0" smtClean="0">
                <a:solidFill>
                  <a:prstClr val="white"/>
                </a:solidFill>
                <a:latin typeface="微软雅黑" panose="020B0503020204020204" pitchFamily="34" charset="-122"/>
                <a:ea typeface="微软雅黑" panose="020B0503020204020204" pitchFamily="34" charset="-122"/>
              </a:rPr>
              <a:t>URL pattern</a:t>
            </a:r>
            <a:r>
              <a:rPr lang="zh-CN" altLang="en-US" sz="2400" b="1" dirty="0" smtClean="0">
                <a:solidFill>
                  <a:prstClr val="white"/>
                </a:solidFill>
                <a:latin typeface="微软雅黑" panose="020B0503020204020204" pitchFamily="34" charset="-122"/>
                <a:ea typeface="微软雅黑" panose="020B0503020204020204" pitchFamily="34" charset="-122"/>
              </a:rPr>
              <a:t>和需要解析的数据</a:t>
            </a:r>
            <a:r>
              <a:rPr lang="en-US" altLang="zh-CN" sz="2400" b="1" dirty="0" smtClean="0">
                <a:solidFill>
                  <a:prstClr val="white"/>
                </a:solidFill>
                <a:latin typeface="微软雅黑" panose="020B0503020204020204" pitchFamily="34" charset="-122"/>
                <a:ea typeface="微软雅黑" panose="020B0503020204020204" pitchFamily="34" charset="-122"/>
              </a:rPr>
              <a:t>pattern</a:t>
            </a:r>
            <a:r>
              <a:rPr lang="zh-CN" altLang="en-US" sz="2400" b="1" dirty="0" smtClean="0">
                <a:solidFill>
                  <a:prstClr val="white"/>
                </a:solidFill>
                <a:latin typeface="微软雅黑" panose="020B0503020204020204" pitchFamily="34" charset="-122"/>
                <a:ea typeface="微软雅黑" panose="020B0503020204020204" pitchFamily="34" charset="-122"/>
              </a:rPr>
              <a:t>传递给</a:t>
            </a:r>
            <a:r>
              <a:rPr lang="en-US" altLang="zh-CN" sz="2400" b="1" dirty="0" smtClean="0">
                <a:solidFill>
                  <a:prstClr val="white"/>
                </a:solidFill>
                <a:latin typeface="微软雅黑" panose="020B0503020204020204" pitchFamily="34" charset="-122"/>
                <a:ea typeface="微软雅黑" panose="020B0503020204020204" pitchFamily="34" charset="-122"/>
              </a:rPr>
              <a:t>ii. </a:t>
            </a:r>
            <a:r>
              <a:rPr lang="zh-CN" altLang="en-US" sz="2400" b="1" dirty="0" smtClean="0">
                <a:solidFill>
                  <a:prstClr val="white"/>
                </a:solidFill>
                <a:latin typeface="微软雅黑" panose="020B0503020204020204" pitchFamily="34" charset="-122"/>
                <a:ea typeface="微软雅黑" panose="020B0503020204020204" pitchFamily="34" charset="-122"/>
              </a:rPr>
              <a:t>中的方法调用，图</a:t>
            </a:r>
            <a:r>
              <a:rPr lang="en-US" altLang="zh-CN" sz="2400" b="1" dirty="0" smtClean="0">
                <a:solidFill>
                  <a:prstClr val="white"/>
                </a:solidFill>
                <a:latin typeface="微软雅黑" panose="020B0503020204020204" pitchFamily="34" charset="-122"/>
                <a:ea typeface="微软雅黑" panose="020B0503020204020204" pitchFamily="34" charset="-122"/>
              </a:rPr>
              <a:t>4</a:t>
            </a:r>
            <a:r>
              <a:rPr lang="zh-CN" altLang="en-US" sz="2400" b="1" dirty="0" smtClean="0">
                <a:solidFill>
                  <a:prstClr val="white"/>
                </a:solidFill>
                <a:latin typeface="微软雅黑" panose="020B0503020204020204" pitchFamily="34" charset="-122"/>
                <a:ea typeface="微软雅黑" panose="020B0503020204020204" pitchFamily="34" charset="-122"/>
              </a:rPr>
              <a:t>给出爬取和解析好友列表的</a:t>
            </a:r>
            <a:r>
              <a:rPr lang="en-US" altLang="zh-CN" sz="2400" b="1" dirty="0" err="1" smtClean="0">
                <a:solidFill>
                  <a:prstClr val="white"/>
                </a:solidFill>
                <a:latin typeface="微软雅黑" panose="020B0503020204020204" pitchFamily="34" charset="-122"/>
                <a:ea typeface="微软雅黑" panose="020B0503020204020204" pitchFamily="34" charset="-122"/>
              </a:rPr>
              <a:t>url</a:t>
            </a:r>
            <a:r>
              <a:rPr lang="en-US" altLang="zh-CN" sz="2400" b="1" dirty="0" smtClean="0">
                <a:solidFill>
                  <a:prstClr val="white"/>
                </a:solidFill>
                <a:latin typeface="微软雅黑" panose="020B0503020204020204" pitchFamily="34" charset="-122"/>
                <a:ea typeface="微软雅黑" panose="020B0503020204020204" pitchFamily="34" charset="-122"/>
              </a:rPr>
              <a:t> pattern</a:t>
            </a:r>
            <a:r>
              <a:rPr lang="zh-CN" altLang="en-US" sz="2400" b="1" dirty="0" smtClean="0">
                <a:solidFill>
                  <a:prstClr val="white"/>
                </a:solidFill>
                <a:latin typeface="微软雅黑" panose="020B0503020204020204" pitchFamily="34" charset="-122"/>
                <a:ea typeface="微软雅黑" panose="020B0503020204020204" pitchFamily="34" charset="-122"/>
              </a:rPr>
              <a:t>和</a:t>
            </a:r>
            <a:r>
              <a:rPr lang="en-US" altLang="zh-CN" sz="2400" b="1" dirty="0" smtClean="0">
                <a:solidFill>
                  <a:prstClr val="white"/>
                </a:solidFill>
                <a:latin typeface="微软雅黑" panose="020B0503020204020204" pitchFamily="34" charset="-122"/>
                <a:ea typeface="微软雅黑" panose="020B0503020204020204" pitchFamily="34" charset="-122"/>
              </a:rPr>
              <a:t>item pattern</a:t>
            </a:r>
            <a:r>
              <a:rPr lang="zh-CN" altLang="en-US" sz="2400" b="1" dirty="0" smtClean="0">
                <a:solidFill>
                  <a:prstClr val="white"/>
                </a:solidFill>
                <a:latin typeface="微软雅黑" panose="020B0503020204020204" pitchFamily="34" charset="-122"/>
                <a:ea typeface="微软雅黑" panose="020B0503020204020204" pitchFamily="34" charset="-122"/>
              </a:rPr>
              <a:t>。</a:t>
            </a:r>
          </a:p>
        </p:txBody>
      </p:sp>
      <p:pic>
        <p:nvPicPr>
          <p:cNvPr id="8" name="图片 7"/>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348681" y="3613184"/>
            <a:ext cx="8328456" cy="1825870"/>
          </a:xfrm>
          <a:prstGeom prst="rect">
            <a:avLst/>
          </a:prstGeom>
          <a:noFill/>
          <a:ln>
            <a:noFill/>
          </a:ln>
        </p:spPr>
      </p:pic>
    </p:spTree>
    <p:extLst>
      <p:ext uri="{BB962C8B-B14F-4D97-AF65-F5344CB8AC3E}">
        <p14:creationId xmlns:p14="http://schemas.microsoft.com/office/powerpoint/2010/main" val="15642852"/>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3</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数据获取</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497671" y="1346998"/>
            <a:ext cx="7995829" cy="4524315"/>
          </a:xfrm>
          <a:prstGeom prst="rect">
            <a:avLst/>
          </a:prstGeom>
          <a:noFill/>
        </p:spPr>
        <p:txBody>
          <a:bodyPr wrap="square" rtlCol="0">
            <a:spAutoFit/>
          </a:bodyPr>
          <a:lstStyle/>
          <a:p>
            <a:pPr marL="457200" indent="-457200">
              <a:buAutoNum type="arabicPeriod"/>
            </a:pPr>
            <a:r>
              <a:rPr lang="zh-CN" altLang="en-US" sz="2400" b="1" dirty="0" smtClean="0">
                <a:solidFill>
                  <a:prstClr val="white"/>
                </a:solidFill>
                <a:latin typeface="微软雅黑" panose="020B0503020204020204" pitchFamily="34" charset="-122"/>
                <a:ea typeface="微软雅黑" panose="020B0503020204020204" pitchFamily="34" charset="-122"/>
              </a:rPr>
              <a:t>选取</a:t>
            </a:r>
            <a:r>
              <a:rPr lang="en-US" altLang="zh-CN" sz="2400" b="1" dirty="0" smtClean="0">
                <a:solidFill>
                  <a:prstClr val="white"/>
                </a:solidFill>
                <a:latin typeface="微软雅黑" panose="020B0503020204020204" pitchFamily="34" charset="-122"/>
                <a:ea typeface="微软雅黑" panose="020B0503020204020204" pitchFamily="34" charset="-122"/>
              </a:rPr>
              <a:t>150</a:t>
            </a:r>
            <a:r>
              <a:rPr lang="zh-CN" altLang="en-US" sz="2400" b="1" dirty="0" smtClean="0">
                <a:solidFill>
                  <a:prstClr val="white"/>
                </a:solidFill>
                <a:latin typeface="微软雅黑" panose="020B0503020204020204" pitchFamily="34" charset="-122"/>
                <a:ea typeface="微软雅黑" panose="020B0503020204020204" pitchFamily="34" charset="-122"/>
              </a:rPr>
              <a:t>位用户为初始节点</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pPr marL="457200" indent="-457200">
              <a:buAutoNum type="arabicPeriod"/>
            </a:pPr>
            <a:endParaRPr lang="zh-CN" altLang="en-US"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通过人工挑选的方式选出具有代表性的用户作为爬虫的起始节点，组内</a:t>
            </a:r>
            <a:r>
              <a:rPr lang="en-US" altLang="zh-CN" sz="2400" b="1" dirty="0" smtClean="0">
                <a:solidFill>
                  <a:prstClr val="white"/>
                </a:solidFill>
                <a:latin typeface="微软雅黑" panose="020B0503020204020204" pitchFamily="34" charset="-122"/>
                <a:ea typeface="微软雅黑" panose="020B0503020204020204" pitchFamily="34" charset="-122"/>
              </a:rPr>
              <a:t>5</a:t>
            </a:r>
            <a:r>
              <a:rPr lang="zh-CN" altLang="en-US" sz="2400" b="1" dirty="0" smtClean="0">
                <a:solidFill>
                  <a:prstClr val="white"/>
                </a:solidFill>
                <a:latin typeface="微软雅黑" panose="020B0503020204020204" pitchFamily="34" charset="-122"/>
                <a:ea typeface="微软雅黑" panose="020B0503020204020204" pitchFamily="34" charset="-122"/>
              </a:rPr>
              <a:t>人每人挑选</a:t>
            </a:r>
            <a:r>
              <a:rPr lang="en-US" altLang="zh-CN" sz="2400" b="1" dirty="0" smtClean="0">
                <a:solidFill>
                  <a:prstClr val="white"/>
                </a:solidFill>
                <a:latin typeface="微软雅黑" panose="020B0503020204020204" pitchFamily="34" charset="-122"/>
                <a:ea typeface="微软雅黑" panose="020B0503020204020204" pitchFamily="34" charset="-122"/>
              </a:rPr>
              <a:t>30</a:t>
            </a:r>
            <a:r>
              <a:rPr lang="zh-CN" altLang="en-US" sz="2400" b="1" dirty="0" smtClean="0">
                <a:solidFill>
                  <a:prstClr val="white"/>
                </a:solidFill>
                <a:latin typeface="微软雅黑" panose="020B0503020204020204" pitchFamily="34" charset="-122"/>
                <a:ea typeface="微软雅黑" panose="020B0503020204020204" pitchFamily="34" charset="-122"/>
              </a:rPr>
              <a:t>人，共挑选</a:t>
            </a:r>
            <a:r>
              <a:rPr lang="en-US" altLang="zh-CN" sz="2400" b="1" dirty="0" smtClean="0">
                <a:solidFill>
                  <a:prstClr val="white"/>
                </a:solidFill>
                <a:latin typeface="微软雅黑" panose="020B0503020204020204" pitchFamily="34" charset="-122"/>
                <a:ea typeface="微软雅黑" panose="020B0503020204020204" pitchFamily="34" charset="-122"/>
              </a:rPr>
              <a:t>150</a:t>
            </a:r>
            <a:r>
              <a:rPr lang="zh-CN" altLang="en-US" sz="2400" b="1" dirty="0" smtClean="0">
                <a:solidFill>
                  <a:prstClr val="white"/>
                </a:solidFill>
                <a:latin typeface="微软雅黑" panose="020B0503020204020204" pitchFamily="34" charset="-122"/>
                <a:ea typeface="微软雅黑" panose="020B0503020204020204" pitchFamily="34" charset="-122"/>
              </a:rPr>
              <a:t>名人人网用户，随机挑选尽可能使用户不相关，并记录他们的人人</a:t>
            </a:r>
            <a:r>
              <a:rPr lang="en-US" altLang="zh-CN" sz="2400" b="1" dirty="0" smtClean="0">
                <a:solidFill>
                  <a:prstClr val="white"/>
                </a:solidFill>
                <a:latin typeface="微软雅黑" panose="020B0503020204020204" pitchFamily="34" charset="-122"/>
                <a:ea typeface="微软雅黑" panose="020B0503020204020204" pitchFamily="34" charset="-122"/>
              </a:rPr>
              <a:t>ID</a:t>
            </a:r>
          </a:p>
          <a:p>
            <a:endParaRPr lang="en-US" altLang="zh-CN" sz="2400" b="1" dirty="0">
              <a:solidFill>
                <a:prstClr val="white"/>
              </a:solidFill>
              <a:latin typeface="微软雅黑" panose="020B0503020204020204" pitchFamily="34" charset="-122"/>
              <a:ea typeface="微软雅黑" panose="020B0503020204020204" pitchFamily="34" charset="-122"/>
            </a:endParaRPr>
          </a:p>
          <a:p>
            <a:endParaRPr lang="zh-CN" altLang="en-US"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2. </a:t>
            </a:r>
            <a:r>
              <a:rPr lang="zh-CN" altLang="en-US" sz="2400" b="1" dirty="0" smtClean="0">
                <a:solidFill>
                  <a:prstClr val="white"/>
                </a:solidFill>
                <a:latin typeface="微软雅黑" panose="020B0503020204020204" pitchFamily="34" charset="-122"/>
                <a:ea typeface="微软雅黑" panose="020B0503020204020204" pitchFamily="34" charset="-122"/>
              </a:rPr>
              <a:t>登陆人人获取</a:t>
            </a:r>
            <a:r>
              <a:rPr lang="en-US" altLang="zh-CN" sz="2400" b="1" dirty="0" smtClean="0">
                <a:solidFill>
                  <a:prstClr val="white"/>
                </a:solidFill>
                <a:latin typeface="微软雅黑" panose="020B0503020204020204" pitchFamily="34" charset="-122"/>
                <a:ea typeface="微软雅黑" panose="020B0503020204020204" pitchFamily="34" charset="-122"/>
              </a:rPr>
              <a:t>cookie</a:t>
            </a:r>
          </a:p>
          <a:p>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用任意浏览器登陆人人，并保存登陆后的</a:t>
            </a:r>
            <a:r>
              <a:rPr lang="en-US" altLang="zh-CN" sz="2400" b="1" dirty="0" smtClean="0">
                <a:solidFill>
                  <a:prstClr val="white"/>
                </a:solidFill>
                <a:latin typeface="微软雅黑" panose="020B0503020204020204" pitchFamily="34" charset="-122"/>
                <a:ea typeface="微软雅黑" panose="020B0503020204020204" pitchFamily="34" charset="-122"/>
              </a:rPr>
              <a:t>cookie</a:t>
            </a:r>
            <a:r>
              <a:rPr lang="zh-CN" altLang="en-US" sz="2400" b="1" dirty="0" smtClean="0">
                <a:solidFill>
                  <a:prstClr val="white"/>
                </a:solidFill>
                <a:latin typeface="微软雅黑" panose="020B0503020204020204" pitchFamily="34" charset="-122"/>
                <a:ea typeface="微软雅黑" panose="020B0503020204020204" pitchFamily="34" charset="-122"/>
              </a:rPr>
              <a:t>用作之后的爬取。</a:t>
            </a:r>
          </a:p>
        </p:txBody>
      </p:sp>
      <p:sp>
        <p:nvSpPr>
          <p:cNvPr id="10" name="文本框 9"/>
          <p:cNvSpPr txBox="1"/>
          <p:nvPr/>
        </p:nvSpPr>
        <p:spPr>
          <a:xfrm>
            <a:off x="3497671" y="630146"/>
            <a:ext cx="6130084"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工作流程</a:t>
            </a:r>
          </a:p>
        </p:txBody>
      </p:sp>
    </p:spTree>
    <p:extLst>
      <p:ext uri="{BB962C8B-B14F-4D97-AF65-F5344CB8AC3E}">
        <p14:creationId xmlns:p14="http://schemas.microsoft.com/office/powerpoint/2010/main" val="294119185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圆角矩形 97"/>
          <p:cNvSpPr/>
          <p:nvPr/>
        </p:nvSpPr>
        <p:spPr>
          <a:xfrm>
            <a:off x="0" y="1306286"/>
            <a:ext cx="12192000" cy="4804228"/>
          </a:xfrm>
          <a:prstGeom prst="roundRect">
            <a:avLst>
              <a:gd name="adj" fmla="val 3978"/>
            </a:avLst>
          </a:pr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cxnSp>
        <p:nvCxnSpPr>
          <p:cNvPr id="2" name="直接连接符 1"/>
          <p:cNvCxnSpPr/>
          <p:nvPr/>
        </p:nvCxnSpPr>
        <p:spPr>
          <a:xfrm>
            <a:off x="641797" y="3542558"/>
            <a:ext cx="10908405" cy="28138"/>
          </a:xfrm>
          <a:prstGeom prst="line">
            <a:avLst/>
          </a:prstGeom>
          <a:ln w="38100">
            <a:solidFill>
              <a:schemeClr val="bg1">
                <a:lumMod val="65000"/>
                <a:alpha val="66000"/>
              </a:schemeClr>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5323554" y="2258991"/>
            <a:ext cx="917826" cy="1380512"/>
            <a:chOff x="6075042" y="2292241"/>
            <a:chExt cx="917826" cy="1380512"/>
          </a:xfrm>
        </p:grpSpPr>
        <p:sp>
          <p:nvSpPr>
            <p:cNvPr id="5" name="椭圆 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4" name="组合 13"/>
            <p:cNvGrpSpPr/>
            <p:nvPr/>
          </p:nvGrpSpPr>
          <p:grpSpPr>
            <a:xfrm>
              <a:off x="6075042" y="2292241"/>
              <a:ext cx="729345" cy="739664"/>
              <a:chOff x="1210613" y="2107574"/>
              <a:chExt cx="927279" cy="983356"/>
            </a:xfrm>
          </p:grpSpPr>
          <p:sp>
            <p:nvSpPr>
              <p:cNvPr id="15" name="椭圆 1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6" name="椭圆 15"/>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6221249" y="2459536"/>
              <a:ext cx="396836" cy="469533"/>
              <a:chOff x="2473510" y="1174038"/>
              <a:chExt cx="4073466" cy="4684571"/>
            </a:xfrm>
            <a:solidFill>
              <a:schemeClr val="bg1">
                <a:lumMod val="95000"/>
              </a:schemeClr>
            </a:solidFill>
          </p:grpSpPr>
          <p:sp>
            <p:nvSpPr>
              <p:cNvPr id="68" name="椭圆 67"/>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92" name="文本框 91"/>
          <p:cNvSpPr txBox="1"/>
          <p:nvPr/>
        </p:nvSpPr>
        <p:spPr>
          <a:xfrm>
            <a:off x="1694118" y="3751133"/>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1</a:t>
            </a:r>
            <a:endParaRPr lang="zh-CN" altLang="en-US" sz="2800" b="1" dirty="0">
              <a:solidFill>
                <a:prstClr val="white"/>
              </a:solidFill>
              <a:ea typeface="微软雅黑" panose="020B0503020204020204" pitchFamily="34" charset="-122"/>
            </a:endParaRPr>
          </a:p>
        </p:txBody>
      </p:sp>
      <p:sp>
        <p:nvSpPr>
          <p:cNvPr id="99" name="文本框 98"/>
          <p:cNvSpPr txBox="1"/>
          <p:nvPr/>
        </p:nvSpPr>
        <p:spPr>
          <a:xfrm>
            <a:off x="531832" y="1693046"/>
            <a:ext cx="3159083"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六度分离理论背景</a:t>
            </a:r>
          </a:p>
        </p:txBody>
      </p:sp>
      <p:sp>
        <p:nvSpPr>
          <p:cNvPr id="72" name="文本框 71"/>
          <p:cNvSpPr txBox="1"/>
          <p:nvPr/>
        </p:nvSpPr>
        <p:spPr>
          <a:xfrm>
            <a:off x="3353127" y="4952498"/>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方案论述</a:t>
            </a:r>
          </a:p>
        </p:txBody>
      </p:sp>
      <p:sp>
        <p:nvSpPr>
          <p:cNvPr id="73" name="文本框 72"/>
          <p:cNvSpPr txBox="1"/>
          <p:nvPr/>
        </p:nvSpPr>
        <p:spPr>
          <a:xfrm>
            <a:off x="4956536" y="1607333"/>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数据获取</a:t>
            </a:r>
          </a:p>
        </p:txBody>
      </p:sp>
      <p:sp>
        <p:nvSpPr>
          <p:cNvPr id="74" name="文本框 73"/>
          <p:cNvSpPr txBox="1"/>
          <p:nvPr/>
        </p:nvSpPr>
        <p:spPr>
          <a:xfrm>
            <a:off x="7009167" y="4976655"/>
            <a:ext cx="2724657"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Gephi</a:t>
            </a:r>
            <a:r>
              <a:rPr lang="zh-CN" altLang="en-US" sz="2800" b="1" dirty="0">
                <a:solidFill>
                  <a:prstClr val="white"/>
                </a:solidFill>
                <a:latin typeface="幼圆" panose="02010509060101010101" pitchFamily="49" charset="-122"/>
                <a:ea typeface="幼圆" panose="02010509060101010101" pitchFamily="49" charset="-122"/>
              </a:rPr>
              <a:t>数据处理</a:t>
            </a:r>
          </a:p>
        </p:txBody>
      </p:sp>
      <p:sp>
        <p:nvSpPr>
          <p:cNvPr id="75" name="文本框 74"/>
          <p:cNvSpPr txBox="1"/>
          <p:nvPr/>
        </p:nvSpPr>
        <p:spPr>
          <a:xfrm>
            <a:off x="8158100" y="1596294"/>
            <a:ext cx="3151448"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六度分离理论验证</a:t>
            </a:r>
          </a:p>
        </p:txBody>
      </p:sp>
      <p:sp>
        <p:nvSpPr>
          <p:cNvPr id="77" name="椭圆 3"/>
          <p:cNvSpPr/>
          <p:nvPr/>
        </p:nvSpPr>
        <p:spPr>
          <a:xfrm rot="2179125">
            <a:off x="4114046" y="4314722"/>
            <a:ext cx="49031" cy="112926"/>
          </a:xfrm>
          <a:custGeom>
            <a:avLst/>
            <a:gdLst>
              <a:gd name="connsiteX0" fmla="*/ 0 w 432048"/>
              <a:gd name="connsiteY0" fmla="*/ 467495 h 934990"/>
              <a:gd name="connsiteX1" fmla="*/ 216024 w 432048"/>
              <a:gd name="connsiteY1" fmla="*/ 0 h 934990"/>
              <a:gd name="connsiteX2" fmla="*/ 432048 w 432048"/>
              <a:gd name="connsiteY2" fmla="*/ 467495 h 934990"/>
              <a:gd name="connsiteX3" fmla="*/ 216024 w 432048"/>
              <a:gd name="connsiteY3" fmla="*/ 934990 h 934990"/>
              <a:gd name="connsiteX4" fmla="*/ 0 w 432048"/>
              <a:gd name="connsiteY4" fmla="*/ 467495 h 934990"/>
              <a:gd name="connsiteX0" fmla="*/ 261 w 432309"/>
              <a:gd name="connsiteY0" fmla="*/ 494574 h 962069"/>
              <a:gd name="connsiteX1" fmla="*/ 253123 w 432309"/>
              <a:gd name="connsiteY1" fmla="*/ 0 h 962069"/>
              <a:gd name="connsiteX2" fmla="*/ 432309 w 432309"/>
              <a:gd name="connsiteY2" fmla="*/ 494574 h 962069"/>
              <a:gd name="connsiteX3" fmla="*/ 216285 w 432309"/>
              <a:gd name="connsiteY3" fmla="*/ 962069 h 962069"/>
              <a:gd name="connsiteX4" fmla="*/ 261 w 432309"/>
              <a:gd name="connsiteY4" fmla="*/ 494574 h 962069"/>
              <a:gd name="connsiteX0" fmla="*/ 1353 w 433401"/>
              <a:gd name="connsiteY0" fmla="*/ 494574 h 989147"/>
              <a:gd name="connsiteX1" fmla="*/ 254215 w 433401"/>
              <a:gd name="connsiteY1" fmla="*/ 0 h 989147"/>
              <a:gd name="connsiteX2" fmla="*/ 433401 w 433401"/>
              <a:gd name="connsiteY2" fmla="*/ 494574 h 989147"/>
              <a:gd name="connsiteX3" fmla="*/ 180539 w 433401"/>
              <a:gd name="connsiteY3" fmla="*/ 989147 h 989147"/>
              <a:gd name="connsiteX4" fmla="*/ 1353 w 433401"/>
              <a:gd name="connsiteY4" fmla="*/ 494574 h 989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401" h="989147">
                <a:moveTo>
                  <a:pt x="1353" y="494574"/>
                </a:moveTo>
                <a:cubicBezTo>
                  <a:pt x="13632" y="329716"/>
                  <a:pt x="134908" y="0"/>
                  <a:pt x="254215" y="0"/>
                </a:cubicBezTo>
                <a:cubicBezTo>
                  <a:pt x="373522" y="0"/>
                  <a:pt x="433401" y="236384"/>
                  <a:pt x="433401" y="494574"/>
                </a:cubicBezTo>
                <a:cubicBezTo>
                  <a:pt x="433401" y="752764"/>
                  <a:pt x="299846" y="989147"/>
                  <a:pt x="180539" y="989147"/>
                </a:cubicBezTo>
                <a:cubicBezTo>
                  <a:pt x="61232" y="989147"/>
                  <a:pt x="-10926" y="659432"/>
                  <a:pt x="1353" y="494574"/>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文本框 77"/>
          <p:cNvSpPr txBox="1"/>
          <p:nvPr/>
        </p:nvSpPr>
        <p:spPr>
          <a:xfrm>
            <a:off x="3157736" y="2763015"/>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2</a:t>
            </a:r>
            <a:endParaRPr lang="zh-CN" altLang="en-US" sz="2800" b="1" dirty="0">
              <a:solidFill>
                <a:prstClr val="white"/>
              </a:solidFill>
              <a:ea typeface="微软雅黑" panose="020B0503020204020204" pitchFamily="34" charset="-122"/>
            </a:endParaRPr>
          </a:p>
        </p:txBody>
      </p:sp>
      <p:sp>
        <p:nvSpPr>
          <p:cNvPr id="79" name="文本框 78"/>
          <p:cNvSpPr txBox="1"/>
          <p:nvPr/>
        </p:nvSpPr>
        <p:spPr>
          <a:xfrm>
            <a:off x="5605288" y="380358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3</a:t>
            </a:r>
            <a:endParaRPr lang="zh-CN" altLang="en-US" sz="2800" b="1" dirty="0">
              <a:solidFill>
                <a:prstClr val="white"/>
              </a:solidFill>
              <a:ea typeface="微软雅黑" panose="020B0503020204020204" pitchFamily="34" charset="-122"/>
            </a:endParaRPr>
          </a:p>
        </p:txBody>
      </p:sp>
      <p:sp>
        <p:nvSpPr>
          <p:cNvPr id="80" name="文本框 79"/>
          <p:cNvSpPr txBox="1"/>
          <p:nvPr/>
        </p:nvSpPr>
        <p:spPr>
          <a:xfrm>
            <a:off x="7242367" y="283942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4</a:t>
            </a:r>
            <a:endParaRPr lang="zh-CN" altLang="en-US" sz="2800" b="1" dirty="0">
              <a:solidFill>
                <a:prstClr val="white"/>
              </a:solidFill>
              <a:ea typeface="微软雅黑" panose="020B0503020204020204" pitchFamily="34" charset="-122"/>
            </a:endParaRPr>
          </a:p>
        </p:txBody>
      </p:sp>
      <p:sp>
        <p:nvSpPr>
          <p:cNvPr id="81" name="文本框 80"/>
          <p:cNvSpPr txBox="1"/>
          <p:nvPr/>
        </p:nvSpPr>
        <p:spPr>
          <a:xfrm>
            <a:off x="9468413" y="3781608"/>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5</a:t>
            </a:r>
            <a:endParaRPr lang="zh-CN" altLang="en-US" sz="2800" b="1" dirty="0">
              <a:solidFill>
                <a:prstClr val="white"/>
              </a:solidFill>
              <a:ea typeface="微软雅黑" panose="020B0503020204020204" pitchFamily="34" charset="-122"/>
            </a:endParaRPr>
          </a:p>
        </p:txBody>
      </p:sp>
      <p:grpSp>
        <p:nvGrpSpPr>
          <p:cNvPr id="85" name="组合 84"/>
          <p:cNvGrpSpPr/>
          <p:nvPr/>
        </p:nvGrpSpPr>
        <p:grpSpPr>
          <a:xfrm>
            <a:off x="9179565" y="2221299"/>
            <a:ext cx="917826" cy="1380512"/>
            <a:chOff x="6075042" y="2292241"/>
            <a:chExt cx="917826" cy="1380512"/>
          </a:xfrm>
        </p:grpSpPr>
        <p:sp>
          <p:nvSpPr>
            <p:cNvPr id="86" name="椭圆 8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87" name="组合 86"/>
            <p:cNvGrpSpPr/>
            <p:nvPr/>
          </p:nvGrpSpPr>
          <p:grpSpPr>
            <a:xfrm>
              <a:off x="6075042" y="2292241"/>
              <a:ext cx="729345" cy="739664"/>
              <a:chOff x="1210613" y="2107574"/>
              <a:chExt cx="927279" cy="983356"/>
            </a:xfrm>
          </p:grpSpPr>
          <p:sp>
            <p:nvSpPr>
              <p:cNvPr id="102" name="椭圆 101"/>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03" name="椭圆 102"/>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8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89" name="组合 88"/>
            <p:cNvGrpSpPr/>
            <p:nvPr/>
          </p:nvGrpSpPr>
          <p:grpSpPr>
            <a:xfrm>
              <a:off x="6221249" y="2459536"/>
              <a:ext cx="396836" cy="469533"/>
              <a:chOff x="2473510" y="1174038"/>
              <a:chExt cx="4073466" cy="4684571"/>
            </a:xfrm>
            <a:solidFill>
              <a:schemeClr val="bg1">
                <a:lumMod val="95000"/>
              </a:schemeClr>
            </a:solidFill>
          </p:grpSpPr>
          <p:sp>
            <p:nvSpPr>
              <p:cNvPr id="90" name="椭圆 8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4" name="组合 103"/>
          <p:cNvGrpSpPr/>
          <p:nvPr/>
        </p:nvGrpSpPr>
        <p:grpSpPr>
          <a:xfrm rot="10800000">
            <a:off x="3626453" y="3482537"/>
            <a:ext cx="917826" cy="1380512"/>
            <a:chOff x="6075042" y="2292241"/>
            <a:chExt cx="917826" cy="1380512"/>
          </a:xfrm>
        </p:grpSpPr>
        <p:sp>
          <p:nvSpPr>
            <p:cNvPr id="105" name="椭圆 10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06" name="组合 105"/>
            <p:cNvGrpSpPr/>
            <p:nvPr/>
          </p:nvGrpSpPr>
          <p:grpSpPr>
            <a:xfrm>
              <a:off x="6075042" y="2292241"/>
              <a:ext cx="729345" cy="739664"/>
              <a:chOff x="1210613" y="2107574"/>
              <a:chExt cx="927279" cy="983356"/>
            </a:xfrm>
          </p:grpSpPr>
          <p:sp>
            <p:nvSpPr>
              <p:cNvPr id="113" name="椭圆 112"/>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14" name="椭圆 113"/>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0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08" name="组合 107"/>
            <p:cNvGrpSpPr/>
            <p:nvPr/>
          </p:nvGrpSpPr>
          <p:grpSpPr>
            <a:xfrm>
              <a:off x="6221249" y="2459536"/>
              <a:ext cx="396836" cy="469533"/>
              <a:chOff x="2473510" y="1174038"/>
              <a:chExt cx="4073466" cy="4684571"/>
            </a:xfrm>
            <a:solidFill>
              <a:schemeClr val="bg1">
                <a:lumMod val="95000"/>
              </a:schemeClr>
            </a:solidFill>
          </p:grpSpPr>
          <p:sp>
            <p:nvSpPr>
              <p:cNvPr id="109" name="椭圆 108"/>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0"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1"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2"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15" name="组合 114"/>
          <p:cNvGrpSpPr/>
          <p:nvPr/>
        </p:nvGrpSpPr>
        <p:grpSpPr>
          <a:xfrm>
            <a:off x="1631274" y="2270707"/>
            <a:ext cx="917826" cy="1380512"/>
            <a:chOff x="6075042" y="2292241"/>
            <a:chExt cx="917826" cy="1380512"/>
          </a:xfrm>
        </p:grpSpPr>
        <p:sp>
          <p:nvSpPr>
            <p:cNvPr id="116" name="椭圆 11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17" name="组合 116"/>
            <p:cNvGrpSpPr/>
            <p:nvPr/>
          </p:nvGrpSpPr>
          <p:grpSpPr>
            <a:xfrm>
              <a:off x="6075042" y="2292241"/>
              <a:ext cx="729345" cy="739664"/>
              <a:chOff x="1210613" y="2107574"/>
              <a:chExt cx="927279" cy="983356"/>
            </a:xfrm>
          </p:grpSpPr>
          <p:sp>
            <p:nvSpPr>
              <p:cNvPr id="124" name="椭圆 123"/>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25" name="椭圆 124"/>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1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6221249" y="2459536"/>
              <a:ext cx="396836" cy="469533"/>
              <a:chOff x="2473510" y="1174038"/>
              <a:chExt cx="4073466" cy="4684571"/>
            </a:xfrm>
            <a:solidFill>
              <a:schemeClr val="bg1">
                <a:lumMod val="95000"/>
              </a:schemeClr>
            </a:solidFill>
          </p:grpSpPr>
          <p:sp>
            <p:nvSpPr>
              <p:cNvPr id="120" name="椭圆 11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2"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3"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26" name="组合 125"/>
          <p:cNvGrpSpPr/>
          <p:nvPr/>
        </p:nvGrpSpPr>
        <p:grpSpPr>
          <a:xfrm rot="10800000">
            <a:off x="7864907" y="3481029"/>
            <a:ext cx="917826" cy="1380512"/>
            <a:chOff x="6075042" y="2292241"/>
            <a:chExt cx="917826" cy="1380512"/>
          </a:xfrm>
        </p:grpSpPr>
        <p:sp>
          <p:nvSpPr>
            <p:cNvPr id="127" name="椭圆 126"/>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28" name="组合 127"/>
            <p:cNvGrpSpPr/>
            <p:nvPr/>
          </p:nvGrpSpPr>
          <p:grpSpPr>
            <a:xfrm>
              <a:off x="6075042" y="2292241"/>
              <a:ext cx="729345" cy="739664"/>
              <a:chOff x="1210613" y="2107574"/>
              <a:chExt cx="927279" cy="983356"/>
            </a:xfrm>
          </p:grpSpPr>
          <p:sp>
            <p:nvSpPr>
              <p:cNvPr id="135" name="椭圆 13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36" name="椭圆 135"/>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29"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6221249" y="2459536"/>
              <a:ext cx="396836" cy="469533"/>
              <a:chOff x="2473510" y="1174038"/>
              <a:chExt cx="4073466" cy="4684571"/>
            </a:xfrm>
            <a:solidFill>
              <a:schemeClr val="bg1">
                <a:lumMod val="95000"/>
              </a:schemeClr>
            </a:solidFill>
          </p:grpSpPr>
          <p:sp>
            <p:nvSpPr>
              <p:cNvPr id="131" name="椭圆 130"/>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2"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3"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4"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Tree>
    <p:extLst>
      <p:ext uri="{BB962C8B-B14F-4D97-AF65-F5344CB8AC3E}">
        <p14:creationId xmlns:p14="http://schemas.microsoft.com/office/powerpoint/2010/main" val="3576398002"/>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126"/>
                                        </p:tgtEl>
                                      </p:cBhvr>
                                    </p:animEffect>
                                    <p:animScale>
                                      <p:cBhvr>
                                        <p:cTn id="7" dur="250" autoRev="1" fill="hold"/>
                                        <p:tgtEl>
                                          <p:spTgt spid="126"/>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a:t>
            </a:r>
            <a:r>
              <a:rPr lang="en-US" altLang="zh-CN" sz="3600" b="1" dirty="0" smtClean="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4</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Gephi</a:t>
            </a:r>
          </a:p>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图形绘制</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497671" y="1346998"/>
            <a:ext cx="8084729" cy="4893647"/>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1.</a:t>
            </a:r>
            <a:r>
              <a:rPr lang="zh-CN" altLang="en-US" sz="2400" b="1" dirty="0" smtClean="0">
                <a:solidFill>
                  <a:prstClr val="white"/>
                </a:solidFill>
                <a:latin typeface="微软雅黑" panose="020B0503020204020204" pitchFamily="34" charset="-122"/>
                <a:ea typeface="微软雅黑" panose="020B0503020204020204" pitchFamily="34" charset="-122"/>
              </a:rPr>
              <a:t>在</a:t>
            </a:r>
            <a:r>
              <a:rPr lang="en-US" altLang="zh-CN" sz="2400" b="1" dirty="0" smtClean="0">
                <a:solidFill>
                  <a:prstClr val="white"/>
                </a:solidFill>
                <a:latin typeface="微软雅黑" panose="020B0503020204020204" pitchFamily="34" charset="-122"/>
                <a:ea typeface="微软雅黑" panose="020B0503020204020204" pitchFamily="34" charset="-122"/>
              </a:rPr>
              <a:t>Gephi</a:t>
            </a:r>
            <a:r>
              <a:rPr lang="zh-CN" altLang="en-US" sz="2400" b="1" dirty="0" smtClean="0">
                <a:solidFill>
                  <a:prstClr val="white"/>
                </a:solidFill>
                <a:latin typeface="微软雅黑" panose="020B0503020204020204" pitchFamily="34" charset="-122"/>
                <a:ea typeface="微软雅黑" panose="020B0503020204020204" pitchFamily="34" charset="-122"/>
              </a:rPr>
              <a:t>中新建项目，选择“数据资料”，选择“输入电子表格”，导入</a:t>
            </a:r>
            <a:r>
              <a:rPr lang="en-US" altLang="zh-CN" sz="2400" b="1" dirty="0" smtClean="0">
                <a:solidFill>
                  <a:prstClr val="white"/>
                </a:solidFill>
                <a:latin typeface="微软雅黑" panose="020B0503020204020204" pitchFamily="34" charset="-122"/>
                <a:ea typeface="微软雅黑" panose="020B0503020204020204" pitchFamily="34" charset="-122"/>
              </a:rPr>
              <a:t>data.csv</a:t>
            </a:r>
            <a:r>
              <a:rPr lang="zh-CN" altLang="en-US" sz="2400" b="1" dirty="0" smtClean="0">
                <a:solidFill>
                  <a:prstClr val="white"/>
                </a:solidFill>
                <a:latin typeface="微软雅黑" panose="020B0503020204020204" pitchFamily="34" charset="-122"/>
                <a:ea typeface="微软雅黑" panose="020B0503020204020204" pitchFamily="34" charset="-122"/>
              </a:rPr>
              <a:t>中的数据，选择“边表格”为数据导入形式。</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endParaRPr lang="zh-CN" altLang="en-US"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2.</a:t>
            </a:r>
            <a:r>
              <a:rPr lang="zh-CN" altLang="en-US" sz="2400" b="1" dirty="0" smtClean="0">
                <a:solidFill>
                  <a:prstClr val="white"/>
                </a:solidFill>
                <a:latin typeface="微软雅黑" panose="020B0503020204020204" pitchFamily="34" charset="-122"/>
                <a:ea typeface="微软雅黑" panose="020B0503020204020204" pitchFamily="34" charset="-122"/>
              </a:rPr>
              <a:t>数据导入后，选择“概览”，点击统计中的“模块化”选项，将边的管理关系以不同源节点加以划分，得到</a:t>
            </a:r>
            <a:r>
              <a:rPr lang="en-US" altLang="zh-CN" sz="2400" b="1" dirty="0" smtClean="0">
                <a:solidFill>
                  <a:prstClr val="white"/>
                </a:solidFill>
                <a:latin typeface="微软雅黑" panose="020B0503020204020204" pitchFamily="34" charset="-122"/>
                <a:ea typeface="微软雅黑" panose="020B0503020204020204" pitchFamily="34" charset="-122"/>
              </a:rPr>
              <a:t>150</a:t>
            </a:r>
            <a:r>
              <a:rPr lang="zh-CN" altLang="en-US" sz="2400" b="1" dirty="0" smtClean="0">
                <a:solidFill>
                  <a:prstClr val="white"/>
                </a:solidFill>
                <a:latin typeface="微软雅黑" panose="020B0503020204020204" pitchFamily="34" charset="-122"/>
                <a:ea typeface="微软雅黑" panose="020B0503020204020204" pitchFamily="34" charset="-122"/>
              </a:rPr>
              <a:t>个不同的模块（源），并在“分割”中，对节点应用此模块化划分以使不同源在显示时有不同的颜色区分。</a:t>
            </a:r>
          </a:p>
          <a:p>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3.</a:t>
            </a:r>
            <a:r>
              <a:rPr lang="zh-CN" altLang="en-US" sz="2400" b="1" dirty="0" smtClean="0">
                <a:solidFill>
                  <a:prstClr val="white"/>
                </a:solidFill>
                <a:latin typeface="微软雅黑" panose="020B0503020204020204" pitchFamily="34" charset="-122"/>
                <a:ea typeface="微软雅黑" panose="020B0503020204020204" pitchFamily="34" charset="-122"/>
              </a:rPr>
              <a:t>在“流程”中，先后选择“</a:t>
            </a:r>
            <a:r>
              <a:rPr lang="en-US" altLang="zh-CN" sz="2400" b="1" dirty="0" smtClean="0">
                <a:solidFill>
                  <a:prstClr val="white"/>
                </a:solidFill>
                <a:latin typeface="微软雅黑" panose="020B0503020204020204" pitchFamily="34" charset="-122"/>
                <a:ea typeface="微软雅黑" panose="020B0503020204020204" pitchFamily="34" charset="-122"/>
              </a:rPr>
              <a:t>ForceAtlas2”</a:t>
            </a:r>
            <a:r>
              <a:rPr lang="zh-CN" altLang="en-US" sz="2400" b="1" dirty="0" smtClean="0">
                <a:solidFill>
                  <a:prstClr val="white"/>
                </a:solidFill>
                <a:latin typeface="微软雅黑" panose="020B0503020204020204" pitchFamily="34" charset="-122"/>
                <a:ea typeface="微软雅黑" panose="020B0503020204020204" pitchFamily="34" charset="-122"/>
              </a:rPr>
              <a:t>以及“</a:t>
            </a:r>
            <a:r>
              <a:rPr lang="en-US" altLang="zh-CN" sz="2400" b="1" dirty="0" err="1" smtClean="0">
                <a:solidFill>
                  <a:prstClr val="white"/>
                </a:solidFill>
                <a:latin typeface="微软雅黑" panose="020B0503020204020204" pitchFamily="34" charset="-122"/>
                <a:ea typeface="微软雅黑" panose="020B0503020204020204" pitchFamily="34" charset="-122"/>
              </a:rPr>
              <a:t>Yifan</a:t>
            </a:r>
            <a:r>
              <a:rPr lang="en-US" altLang="zh-CN" sz="2400" b="1" dirty="0" smtClean="0">
                <a:solidFill>
                  <a:prstClr val="white"/>
                </a:solidFill>
                <a:latin typeface="微软雅黑" panose="020B0503020204020204" pitchFamily="34" charset="-122"/>
                <a:ea typeface="微软雅黑" panose="020B0503020204020204" pitchFamily="34" charset="-122"/>
              </a:rPr>
              <a:t> Hu”</a:t>
            </a:r>
            <a:r>
              <a:rPr lang="zh-CN" altLang="en-US" sz="2400" b="1" dirty="0" smtClean="0">
                <a:solidFill>
                  <a:prstClr val="white"/>
                </a:solidFill>
                <a:latin typeface="微软雅黑" panose="020B0503020204020204" pitchFamily="34" charset="-122"/>
                <a:ea typeface="微软雅黑" panose="020B0503020204020204" pitchFamily="34" charset="-122"/>
              </a:rPr>
              <a:t>的绘图方式，将节点的分布关系进行重构。</a:t>
            </a:r>
          </a:p>
          <a:p>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4.</a:t>
            </a:r>
            <a:r>
              <a:rPr lang="zh-CN" altLang="en-US" sz="2400" b="1" dirty="0" smtClean="0">
                <a:solidFill>
                  <a:prstClr val="white"/>
                </a:solidFill>
                <a:latin typeface="微软雅黑" panose="020B0503020204020204" pitchFamily="34" charset="-122"/>
                <a:ea typeface="微软雅黑" panose="020B0503020204020204" pitchFamily="34" charset="-122"/>
              </a:rPr>
              <a:t>在“预览”中，刷新构图</a:t>
            </a:r>
          </a:p>
        </p:txBody>
      </p:sp>
      <p:sp>
        <p:nvSpPr>
          <p:cNvPr id="10" name="文本框 9"/>
          <p:cNvSpPr txBox="1"/>
          <p:nvPr/>
        </p:nvSpPr>
        <p:spPr>
          <a:xfrm>
            <a:off x="3497671" y="630146"/>
            <a:ext cx="6130084" cy="46166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Gephi</a:t>
            </a:r>
            <a:r>
              <a:rPr lang="zh-CN" altLang="en-US" sz="2400" b="1" dirty="0" smtClean="0">
                <a:solidFill>
                  <a:prstClr val="white"/>
                </a:solidFill>
                <a:latin typeface="微软雅黑" panose="020B0503020204020204" pitchFamily="34" charset="-122"/>
                <a:ea typeface="微软雅黑" panose="020B0503020204020204" pitchFamily="34" charset="-122"/>
              </a:rPr>
              <a:t>图形绘制</a:t>
            </a:r>
          </a:p>
        </p:txBody>
      </p:sp>
    </p:spTree>
    <p:extLst>
      <p:ext uri="{BB962C8B-B14F-4D97-AF65-F5344CB8AC3E}">
        <p14:creationId xmlns:p14="http://schemas.microsoft.com/office/powerpoint/2010/main" val="1097657156"/>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60837"/>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a:t>
            </a:r>
            <a:r>
              <a:rPr lang="en-US" altLang="zh-CN" sz="3600" b="1" dirty="0" smtClean="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4</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Gephi</a:t>
            </a:r>
          </a:p>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图形绘制</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422167" y="446345"/>
            <a:ext cx="8110586" cy="6142934"/>
          </a:xfrm>
          <a:prstGeom prst="rect">
            <a:avLst/>
          </a:prstGeom>
        </p:spPr>
      </p:pic>
    </p:spTree>
    <p:extLst>
      <p:ext uri="{BB962C8B-B14F-4D97-AF65-F5344CB8AC3E}">
        <p14:creationId xmlns:p14="http://schemas.microsoft.com/office/powerpoint/2010/main" val="103566512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a:t>
            </a:r>
            <a:r>
              <a:rPr lang="en-US" altLang="zh-CN" sz="3600" b="1" dirty="0" smtClean="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4</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Gephi</a:t>
            </a:r>
          </a:p>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数据处理</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592407" y="1177121"/>
            <a:ext cx="8084729" cy="1200329"/>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捕获的数据被模块化为</a:t>
            </a:r>
            <a:r>
              <a:rPr lang="en-US" altLang="zh-CN" sz="2400" b="1" dirty="0" smtClean="0">
                <a:solidFill>
                  <a:prstClr val="white"/>
                </a:solidFill>
                <a:latin typeface="微软雅黑" panose="020B0503020204020204" pitchFamily="34" charset="-122"/>
                <a:ea typeface="微软雅黑" panose="020B0503020204020204" pitchFamily="34" charset="-122"/>
              </a:rPr>
              <a:t>150</a:t>
            </a:r>
            <a:r>
              <a:rPr lang="zh-CN" altLang="en-US" sz="2400" b="1" dirty="0" smtClean="0">
                <a:solidFill>
                  <a:prstClr val="white"/>
                </a:solidFill>
                <a:latin typeface="微软雅黑" panose="020B0503020204020204" pitchFamily="34" charset="-122"/>
                <a:ea typeface="微软雅黑" panose="020B0503020204020204" pitchFamily="34" charset="-122"/>
              </a:rPr>
              <a:t>个模块，大多数模块所包含的机电署在</a:t>
            </a:r>
            <a:r>
              <a:rPr lang="en-US" altLang="zh-CN" sz="2400" b="1" dirty="0" smtClean="0">
                <a:solidFill>
                  <a:prstClr val="white"/>
                </a:solidFill>
                <a:latin typeface="微软雅黑" panose="020B0503020204020204" pitchFamily="34" charset="-122"/>
                <a:ea typeface="微软雅黑" panose="020B0503020204020204" pitchFamily="34" charset="-122"/>
              </a:rPr>
              <a:t>250-750</a:t>
            </a:r>
            <a:r>
              <a:rPr lang="zh-CN" altLang="en-US" sz="2400" b="1" dirty="0" smtClean="0">
                <a:solidFill>
                  <a:prstClr val="white"/>
                </a:solidFill>
                <a:latin typeface="微软雅黑" panose="020B0503020204020204" pitchFamily="34" charset="-122"/>
                <a:ea typeface="微软雅黑" panose="020B0503020204020204" pitchFamily="34" charset="-122"/>
              </a:rPr>
              <a:t>不等，包含节点最多的模块为模块</a:t>
            </a:r>
            <a:r>
              <a:rPr lang="en-US" altLang="zh-CN" sz="2400" b="1" dirty="0" smtClean="0">
                <a:solidFill>
                  <a:prstClr val="white"/>
                </a:solidFill>
                <a:latin typeface="微软雅黑" panose="020B0503020204020204" pitchFamily="34" charset="-122"/>
                <a:ea typeface="微软雅黑" panose="020B0503020204020204" pitchFamily="34" charset="-122"/>
              </a:rPr>
              <a:t>18</a:t>
            </a:r>
            <a:r>
              <a:rPr lang="zh-CN" altLang="en-US" sz="2400" b="1" dirty="0" smtClean="0">
                <a:solidFill>
                  <a:prstClr val="white"/>
                </a:solidFill>
                <a:latin typeface="微软雅黑" panose="020B0503020204020204" pitchFamily="34" charset="-122"/>
                <a:ea typeface="微软雅黑" panose="020B0503020204020204" pitchFamily="34" charset="-122"/>
              </a:rPr>
              <a:t>，其包含的节点数接近</a:t>
            </a:r>
            <a:r>
              <a:rPr lang="en-US" altLang="zh-CN" sz="2400" b="1" dirty="0" smtClean="0">
                <a:solidFill>
                  <a:prstClr val="white"/>
                </a:solidFill>
                <a:latin typeface="微软雅黑" panose="020B0503020204020204" pitchFamily="34" charset="-122"/>
                <a:ea typeface="微软雅黑" panose="020B0503020204020204" pitchFamily="34" charset="-122"/>
              </a:rPr>
              <a:t>4000</a:t>
            </a:r>
            <a:r>
              <a:rPr lang="zh-CN" altLang="en-US" sz="2400" b="1" dirty="0" smtClean="0">
                <a:solidFill>
                  <a:prstClr val="white"/>
                </a:solidFill>
                <a:latin typeface="微软雅黑" panose="020B0503020204020204" pitchFamily="34" charset="-122"/>
                <a:ea typeface="微软雅黑" panose="020B0503020204020204" pitchFamily="34" charset="-122"/>
              </a:rPr>
              <a:t>。</a:t>
            </a:r>
          </a:p>
        </p:txBody>
      </p:sp>
      <p:sp>
        <p:nvSpPr>
          <p:cNvPr id="10" name="文本框 9"/>
          <p:cNvSpPr txBox="1"/>
          <p:nvPr/>
        </p:nvSpPr>
        <p:spPr>
          <a:xfrm>
            <a:off x="3497671" y="630146"/>
            <a:ext cx="6130084"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模块化统计</a:t>
            </a:r>
          </a:p>
        </p:txBody>
      </p:sp>
      <p:pic>
        <p:nvPicPr>
          <p:cNvPr id="9" name="图片 8"/>
          <p:cNvPicPr/>
          <p:nvPr/>
        </p:nvPicPr>
        <p:blipFill>
          <a:blip r:embed="rId3">
            <a:extLst>
              <a:ext uri="{28A0092B-C50C-407E-A947-70E740481C1C}">
                <a14:useLocalDpi xmlns:a14="http://schemas.microsoft.com/office/drawing/2010/main" val="0"/>
              </a:ext>
            </a:extLst>
          </a:blip>
          <a:stretch>
            <a:fillRect/>
          </a:stretch>
        </p:blipFill>
        <p:spPr>
          <a:xfrm>
            <a:off x="4128358" y="2462760"/>
            <a:ext cx="6844442" cy="4040142"/>
          </a:xfrm>
          <a:prstGeom prst="rect">
            <a:avLst/>
          </a:prstGeom>
        </p:spPr>
      </p:pic>
    </p:spTree>
    <p:extLst>
      <p:ext uri="{BB962C8B-B14F-4D97-AF65-F5344CB8AC3E}">
        <p14:creationId xmlns:p14="http://schemas.microsoft.com/office/powerpoint/2010/main" val="409550627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圆角矩形 97"/>
          <p:cNvSpPr/>
          <p:nvPr/>
        </p:nvSpPr>
        <p:spPr>
          <a:xfrm>
            <a:off x="0" y="1306286"/>
            <a:ext cx="12192000" cy="4804228"/>
          </a:xfrm>
          <a:prstGeom prst="roundRect">
            <a:avLst>
              <a:gd name="adj" fmla="val 3978"/>
            </a:avLst>
          </a:pr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cxnSp>
        <p:nvCxnSpPr>
          <p:cNvPr id="2" name="直接连接符 1"/>
          <p:cNvCxnSpPr/>
          <p:nvPr/>
        </p:nvCxnSpPr>
        <p:spPr>
          <a:xfrm>
            <a:off x="641797" y="3542558"/>
            <a:ext cx="10908405" cy="28138"/>
          </a:xfrm>
          <a:prstGeom prst="line">
            <a:avLst/>
          </a:prstGeom>
          <a:ln w="38100">
            <a:solidFill>
              <a:schemeClr val="bg1">
                <a:lumMod val="65000"/>
                <a:alpha val="66000"/>
              </a:schemeClr>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5323554" y="2258991"/>
            <a:ext cx="917826" cy="1380512"/>
            <a:chOff x="6075042" y="2292241"/>
            <a:chExt cx="917826" cy="1380512"/>
          </a:xfrm>
        </p:grpSpPr>
        <p:sp>
          <p:nvSpPr>
            <p:cNvPr id="5" name="椭圆 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4" name="组合 13"/>
            <p:cNvGrpSpPr/>
            <p:nvPr/>
          </p:nvGrpSpPr>
          <p:grpSpPr>
            <a:xfrm>
              <a:off x="6075042" y="2292241"/>
              <a:ext cx="729345" cy="739664"/>
              <a:chOff x="1210613" y="2107574"/>
              <a:chExt cx="927279" cy="983356"/>
            </a:xfrm>
          </p:grpSpPr>
          <p:sp>
            <p:nvSpPr>
              <p:cNvPr id="15" name="椭圆 1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6" name="椭圆 15"/>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6221249" y="2459536"/>
              <a:ext cx="396836" cy="469533"/>
              <a:chOff x="2473510" y="1174038"/>
              <a:chExt cx="4073466" cy="4684571"/>
            </a:xfrm>
            <a:solidFill>
              <a:schemeClr val="bg1">
                <a:lumMod val="95000"/>
              </a:schemeClr>
            </a:solidFill>
          </p:grpSpPr>
          <p:sp>
            <p:nvSpPr>
              <p:cNvPr id="68" name="椭圆 67"/>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92" name="文本框 91"/>
          <p:cNvSpPr txBox="1"/>
          <p:nvPr/>
        </p:nvSpPr>
        <p:spPr>
          <a:xfrm>
            <a:off x="1694118" y="3751133"/>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1</a:t>
            </a:r>
            <a:endParaRPr lang="zh-CN" altLang="en-US" sz="2800" b="1" dirty="0">
              <a:solidFill>
                <a:prstClr val="white"/>
              </a:solidFill>
              <a:ea typeface="微软雅黑" panose="020B0503020204020204" pitchFamily="34" charset="-122"/>
            </a:endParaRPr>
          </a:p>
        </p:txBody>
      </p:sp>
      <p:sp>
        <p:nvSpPr>
          <p:cNvPr id="99" name="文本框 98"/>
          <p:cNvSpPr txBox="1"/>
          <p:nvPr/>
        </p:nvSpPr>
        <p:spPr>
          <a:xfrm>
            <a:off x="531832" y="1693046"/>
            <a:ext cx="3159083"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六度分离理论背景</a:t>
            </a:r>
          </a:p>
        </p:txBody>
      </p:sp>
      <p:sp>
        <p:nvSpPr>
          <p:cNvPr id="72" name="文本框 71"/>
          <p:cNvSpPr txBox="1"/>
          <p:nvPr/>
        </p:nvSpPr>
        <p:spPr>
          <a:xfrm>
            <a:off x="3353127" y="4952498"/>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方案论述</a:t>
            </a:r>
          </a:p>
        </p:txBody>
      </p:sp>
      <p:sp>
        <p:nvSpPr>
          <p:cNvPr id="73" name="文本框 72"/>
          <p:cNvSpPr txBox="1"/>
          <p:nvPr/>
        </p:nvSpPr>
        <p:spPr>
          <a:xfrm>
            <a:off x="4956536" y="1607333"/>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数据获取</a:t>
            </a:r>
          </a:p>
        </p:txBody>
      </p:sp>
      <p:sp>
        <p:nvSpPr>
          <p:cNvPr id="74" name="文本框 73"/>
          <p:cNvSpPr txBox="1"/>
          <p:nvPr/>
        </p:nvSpPr>
        <p:spPr>
          <a:xfrm>
            <a:off x="7009167" y="4976655"/>
            <a:ext cx="2724657"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Gephi</a:t>
            </a:r>
            <a:r>
              <a:rPr lang="zh-CN" altLang="en-US" sz="2800" b="1" dirty="0">
                <a:solidFill>
                  <a:prstClr val="white"/>
                </a:solidFill>
                <a:latin typeface="幼圆" panose="02010509060101010101" pitchFamily="49" charset="-122"/>
                <a:ea typeface="幼圆" panose="02010509060101010101" pitchFamily="49" charset="-122"/>
              </a:rPr>
              <a:t>数据处理</a:t>
            </a:r>
          </a:p>
        </p:txBody>
      </p:sp>
      <p:sp>
        <p:nvSpPr>
          <p:cNvPr id="75" name="文本框 74"/>
          <p:cNvSpPr txBox="1"/>
          <p:nvPr/>
        </p:nvSpPr>
        <p:spPr>
          <a:xfrm>
            <a:off x="8158100" y="1596294"/>
            <a:ext cx="3151448"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六度分离理论验证</a:t>
            </a:r>
          </a:p>
        </p:txBody>
      </p:sp>
      <p:sp>
        <p:nvSpPr>
          <p:cNvPr id="77" name="椭圆 3"/>
          <p:cNvSpPr/>
          <p:nvPr/>
        </p:nvSpPr>
        <p:spPr>
          <a:xfrm rot="2179125">
            <a:off x="4114046" y="4314722"/>
            <a:ext cx="49031" cy="112926"/>
          </a:xfrm>
          <a:custGeom>
            <a:avLst/>
            <a:gdLst>
              <a:gd name="connsiteX0" fmla="*/ 0 w 432048"/>
              <a:gd name="connsiteY0" fmla="*/ 467495 h 934990"/>
              <a:gd name="connsiteX1" fmla="*/ 216024 w 432048"/>
              <a:gd name="connsiteY1" fmla="*/ 0 h 934990"/>
              <a:gd name="connsiteX2" fmla="*/ 432048 w 432048"/>
              <a:gd name="connsiteY2" fmla="*/ 467495 h 934990"/>
              <a:gd name="connsiteX3" fmla="*/ 216024 w 432048"/>
              <a:gd name="connsiteY3" fmla="*/ 934990 h 934990"/>
              <a:gd name="connsiteX4" fmla="*/ 0 w 432048"/>
              <a:gd name="connsiteY4" fmla="*/ 467495 h 934990"/>
              <a:gd name="connsiteX0" fmla="*/ 261 w 432309"/>
              <a:gd name="connsiteY0" fmla="*/ 494574 h 962069"/>
              <a:gd name="connsiteX1" fmla="*/ 253123 w 432309"/>
              <a:gd name="connsiteY1" fmla="*/ 0 h 962069"/>
              <a:gd name="connsiteX2" fmla="*/ 432309 w 432309"/>
              <a:gd name="connsiteY2" fmla="*/ 494574 h 962069"/>
              <a:gd name="connsiteX3" fmla="*/ 216285 w 432309"/>
              <a:gd name="connsiteY3" fmla="*/ 962069 h 962069"/>
              <a:gd name="connsiteX4" fmla="*/ 261 w 432309"/>
              <a:gd name="connsiteY4" fmla="*/ 494574 h 962069"/>
              <a:gd name="connsiteX0" fmla="*/ 1353 w 433401"/>
              <a:gd name="connsiteY0" fmla="*/ 494574 h 989147"/>
              <a:gd name="connsiteX1" fmla="*/ 254215 w 433401"/>
              <a:gd name="connsiteY1" fmla="*/ 0 h 989147"/>
              <a:gd name="connsiteX2" fmla="*/ 433401 w 433401"/>
              <a:gd name="connsiteY2" fmla="*/ 494574 h 989147"/>
              <a:gd name="connsiteX3" fmla="*/ 180539 w 433401"/>
              <a:gd name="connsiteY3" fmla="*/ 989147 h 989147"/>
              <a:gd name="connsiteX4" fmla="*/ 1353 w 433401"/>
              <a:gd name="connsiteY4" fmla="*/ 494574 h 989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401" h="989147">
                <a:moveTo>
                  <a:pt x="1353" y="494574"/>
                </a:moveTo>
                <a:cubicBezTo>
                  <a:pt x="13632" y="329716"/>
                  <a:pt x="134908" y="0"/>
                  <a:pt x="254215" y="0"/>
                </a:cubicBezTo>
                <a:cubicBezTo>
                  <a:pt x="373522" y="0"/>
                  <a:pt x="433401" y="236384"/>
                  <a:pt x="433401" y="494574"/>
                </a:cubicBezTo>
                <a:cubicBezTo>
                  <a:pt x="433401" y="752764"/>
                  <a:pt x="299846" y="989147"/>
                  <a:pt x="180539" y="989147"/>
                </a:cubicBezTo>
                <a:cubicBezTo>
                  <a:pt x="61232" y="989147"/>
                  <a:pt x="-10926" y="659432"/>
                  <a:pt x="1353" y="494574"/>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文本框 77"/>
          <p:cNvSpPr txBox="1"/>
          <p:nvPr/>
        </p:nvSpPr>
        <p:spPr>
          <a:xfrm>
            <a:off x="3157736" y="2763015"/>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2</a:t>
            </a:r>
            <a:endParaRPr lang="zh-CN" altLang="en-US" sz="2800" b="1" dirty="0">
              <a:solidFill>
                <a:prstClr val="white"/>
              </a:solidFill>
              <a:ea typeface="微软雅黑" panose="020B0503020204020204" pitchFamily="34" charset="-122"/>
            </a:endParaRPr>
          </a:p>
        </p:txBody>
      </p:sp>
      <p:sp>
        <p:nvSpPr>
          <p:cNvPr id="79" name="文本框 78"/>
          <p:cNvSpPr txBox="1"/>
          <p:nvPr/>
        </p:nvSpPr>
        <p:spPr>
          <a:xfrm>
            <a:off x="5605288" y="380358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3</a:t>
            </a:r>
            <a:endParaRPr lang="zh-CN" altLang="en-US" sz="2800" b="1" dirty="0">
              <a:solidFill>
                <a:prstClr val="white"/>
              </a:solidFill>
              <a:ea typeface="微软雅黑" panose="020B0503020204020204" pitchFamily="34" charset="-122"/>
            </a:endParaRPr>
          </a:p>
        </p:txBody>
      </p:sp>
      <p:sp>
        <p:nvSpPr>
          <p:cNvPr id="80" name="文本框 79"/>
          <p:cNvSpPr txBox="1"/>
          <p:nvPr/>
        </p:nvSpPr>
        <p:spPr>
          <a:xfrm>
            <a:off x="7242367" y="283942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4</a:t>
            </a:r>
            <a:endParaRPr lang="zh-CN" altLang="en-US" sz="2800" b="1" dirty="0">
              <a:solidFill>
                <a:prstClr val="white"/>
              </a:solidFill>
              <a:ea typeface="微软雅黑" panose="020B0503020204020204" pitchFamily="34" charset="-122"/>
            </a:endParaRPr>
          </a:p>
        </p:txBody>
      </p:sp>
      <p:sp>
        <p:nvSpPr>
          <p:cNvPr id="81" name="文本框 80"/>
          <p:cNvSpPr txBox="1"/>
          <p:nvPr/>
        </p:nvSpPr>
        <p:spPr>
          <a:xfrm>
            <a:off x="9468413" y="3781608"/>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5</a:t>
            </a:r>
            <a:endParaRPr lang="zh-CN" altLang="en-US" sz="2800" b="1" dirty="0">
              <a:solidFill>
                <a:prstClr val="white"/>
              </a:solidFill>
              <a:ea typeface="微软雅黑" panose="020B0503020204020204" pitchFamily="34" charset="-122"/>
            </a:endParaRPr>
          </a:p>
        </p:txBody>
      </p:sp>
      <p:grpSp>
        <p:nvGrpSpPr>
          <p:cNvPr id="85" name="组合 84"/>
          <p:cNvGrpSpPr/>
          <p:nvPr/>
        </p:nvGrpSpPr>
        <p:grpSpPr>
          <a:xfrm>
            <a:off x="9179565" y="2221299"/>
            <a:ext cx="917826" cy="1380512"/>
            <a:chOff x="6075042" y="2292241"/>
            <a:chExt cx="917826" cy="1380512"/>
          </a:xfrm>
        </p:grpSpPr>
        <p:sp>
          <p:nvSpPr>
            <p:cNvPr id="86" name="椭圆 8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87" name="组合 86"/>
            <p:cNvGrpSpPr/>
            <p:nvPr/>
          </p:nvGrpSpPr>
          <p:grpSpPr>
            <a:xfrm>
              <a:off x="6075042" y="2292241"/>
              <a:ext cx="729345" cy="739664"/>
              <a:chOff x="1210613" y="2107574"/>
              <a:chExt cx="927279" cy="983356"/>
            </a:xfrm>
          </p:grpSpPr>
          <p:sp>
            <p:nvSpPr>
              <p:cNvPr id="102" name="椭圆 101"/>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03" name="椭圆 102"/>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8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89" name="组合 88"/>
            <p:cNvGrpSpPr/>
            <p:nvPr/>
          </p:nvGrpSpPr>
          <p:grpSpPr>
            <a:xfrm>
              <a:off x="6221249" y="2459536"/>
              <a:ext cx="396836" cy="469533"/>
              <a:chOff x="2473510" y="1174038"/>
              <a:chExt cx="4073466" cy="4684571"/>
            </a:xfrm>
            <a:solidFill>
              <a:schemeClr val="bg1">
                <a:lumMod val="95000"/>
              </a:schemeClr>
            </a:solidFill>
          </p:grpSpPr>
          <p:sp>
            <p:nvSpPr>
              <p:cNvPr id="90" name="椭圆 8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4" name="组合 103"/>
          <p:cNvGrpSpPr/>
          <p:nvPr/>
        </p:nvGrpSpPr>
        <p:grpSpPr>
          <a:xfrm rot="10800000">
            <a:off x="3626453" y="3482537"/>
            <a:ext cx="917826" cy="1380512"/>
            <a:chOff x="6075042" y="2292241"/>
            <a:chExt cx="917826" cy="1380512"/>
          </a:xfrm>
        </p:grpSpPr>
        <p:sp>
          <p:nvSpPr>
            <p:cNvPr id="105" name="椭圆 10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06" name="组合 105"/>
            <p:cNvGrpSpPr/>
            <p:nvPr/>
          </p:nvGrpSpPr>
          <p:grpSpPr>
            <a:xfrm>
              <a:off x="6075042" y="2292241"/>
              <a:ext cx="729345" cy="739664"/>
              <a:chOff x="1210613" y="2107574"/>
              <a:chExt cx="927279" cy="983356"/>
            </a:xfrm>
          </p:grpSpPr>
          <p:sp>
            <p:nvSpPr>
              <p:cNvPr id="113" name="椭圆 112"/>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14" name="椭圆 113"/>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0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08" name="组合 107"/>
            <p:cNvGrpSpPr/>
            <p:nvPr/>
          </p:nvGrpSpPr>
          <p:grpSpPr>
            <a:xfrm>
              <a:off x="6221249" y="2459536"/>
              <a:ext cx="396836" cy="469533"/>
              <a:chOff x="2473510" y="1174038"/>
              <a:chExt cx="4073466" cy="4684571"/>
            </a:xfrm>
            <a:solidFill>
              <a:schemeClr val="bg1">
                <a:lumMod val="95000"/>
              </a:schemeClr>
            </a:solidFill>
          </p:grpSpPr>
          <p:sp>
            <p:nvSpPr>
              <p:cNvPr id="109" name="椭圆 108"/>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0"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1"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2"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15" name="组合 114"/>
          <p:cNvGrpSpPr/>
          <p:nvPr/>
        </p:nvGrpSpPr>
        <p:grpSpPr>
          <a:xfrm>
            <a:off x="1631274" y="2270707"/>
            <a:ext cx="917826" cy="1380512"/>
            <a:chOff x="6075042" y="2292241"/>
            <a:chExt cx="917826" cy="1380512"/>
          </a:xfrm>
        </p:grpSpPr>
        <p:sp>
          <p:nvSpPr>
            <p:cNvPr id="116" name="椭圆 11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17" name="组合 116"/>
            <p:cNvGrpSpPr/>
            <p:nvPr/>
          </p:nvGrpSpPr>
          <p:grpSpPr>
            <a:xfrm>
              <a:off x="6075042" y="2292241"/>
              <a:ext cx="729345" cy="739664"/>
              <a:chOff x="1210613" y="2107574"/>
              <a:chExt cx="927279" cy="983356"/>
            </a:xfrm>
          </p:grpSpPr>
          <p:sp>
            <p:nvSpPr>
              <p:cNvPr id="124" name="椭圆 123"/>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25" name="椭圆 124"/>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1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6221249" y="2459536"/>
              <a:ext cx="396836" cy="469533"/>
              <a:chOff x="2473510" y="1174038"/>
              <a:chExt cx="4073466" cy="4684571"/>
            </a:xfrm>
            <a:solidFill>
              <a:schemeClr val="bg1">
                <a:lumMod val="95000"/>
              </a:schemeClr>
            </a:solidFill>
          </p:grpSpPr>
          <p:sp>
            <p:nvSpPr>
              <p:cNvPr id="120" name="椭圆 11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2"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3"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26" name="组合 125"/>
          <p:cNvGrpSpPr/>
          <p:nvPr/>
        </p:nvGrpSpPr>
        <p:grpSpPr>
          <a:xfrm rot="10800000">
            <a:off x="7864907" y="3481029"/>
            <a:ext cx="917826" cy="1380512"/>
            <a:chOff x="6075042" y="2292241"/>
            <a:chExt cx="917826" cy="1380512"/>
          </a:xfrm>
        </p:grpSpPr>
        <p:sp>
          <p:nvSpPr>
            <p:cNvPr id="127" name="椭圆 126"/>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28" name="组合 127"/>
            <p:cNvGrpSpPr/>
            <p:nvPr/>
          </p:nvGrpSpPr>
          <p:grpSpPr>
            <a:xfrm>
              <a:off x="6075042" y="2292241"/>
              <a:ext cx="729345" cy="739664"/>
              <a:chOff x="1210613" y="2107574"/>
              <a:chExt cx="927279" cy="983356"/>
            </a:xfrm>
          </p:grpSpPr>
          <p:sp>
            <p:nvSpPr>
              <p:cNvPr id="135" name="椭圆 13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36" name="椭圆 135"/>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29"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6221249" y="2459536"/>
              <a:ext cx="396836" cy="469533"/>
              <a:chOff x="2473510" y="1174038"/>
              <a:chExt cx="4073466" cy="4684571"/>
            </a:xfrm>
            <a:solidFill>
              <a:schemeClr val="bg1">
                <a:lumMod val="95000"/>
              </a:schemeClr>
            </a:solidFill>
          </p:grpSpPr>
          <p:sp>
            <p:nvSpPr>
              <p:cNvPr id="131" name="椭圆 130"/>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2"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3"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4"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Tree>
    <p:extLst>
      <p:ext uri="{BB962C8B-B14F-4D97-AF65-F5344CB8AC3E}">
        <p14:creationId xmlns:p14="http://schemas.microsoft.com/office/powerpoint/2010/main" val="406268003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115"/>
                                        </p:tgtEl>
                                      </p:cBhvr>
                                    </p:animEffect>
                                    <p:animScale>
                                      <p:cBhvr>
                                        <p:cTn id="7" dur="250" autoRev="1" fill="hold"/>
                                        <p:tgtEl>
                                          <p:spTgt spid="11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a:t>
            </a:r>
            <a:r>
              <a:rPr lang="en-US" altLang="zh-CN" sz="3600" b="1" dirty="0" smtClean="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4</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Gephi</a:t>
            </a:r>
          </a:p>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数据处理</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592407" y="1177121"/>
            <a:ext cx="8084729" cy="1200329"/>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度数为</a:t>
            </a:r>
            <a:r>
              <a:rPr lang="en-US" altLang="zh-CN" sz="2400" b="1" dirty="0" smtClean="0">
                <a:solidFill>
                  <a:prstClr val="white"/>
                </a:solidFill>
                <a:latin typeface="微软雅黑" panose="020B0503020204020204" pitchFamily="34" charset="-122"/>
                <a:ea typeface="微软雅黑" panose="020B0503020204020204" pitchFamily="34" charset="-122"/>
              </a:rPr>
              <a:t>1</a:t>
            </a:r>
            <a:r>
              <a:rPr lang="zh-CN" altLang="en-US" sz="2400" b="1" dirty="0" smtClean="0">
                <a:solidFill>
                  <a:prstClr val="white"/>
                </a:solidFill>
                <a:latin typeface="微软雅黑" panose="020B0503020204020204" pitchFamily="34" charset="-122"/>
                <a:ea typeface="微软雅黑" panose="020B0503020204020204" pitchFamily="34" charset="-122"/>
              </a:rPr>
              <a:t>的几点数高达近</a:t>
            </a:r>
            <a:r>
              <a:rPr lang="en-US" altLang="zh-CN" sz="2400" b="1" dirty="0" smtClean="0">
                <a:solidFill>
                  <a:prstClr val="white"/>
                </a:solidFill>
                <a:latin typeface="微软雅黑" panose="020B0503020204020204" pitchFamily="34" charset="-122"/>
                <a:ea typeface="微软雅黑" panose="020B0503020204020204" pitchFamily="34" charset="-122"/>
              </a:rPr>
              <a:t>90000</a:t>
            </a:r>
            <a:r>
              <a:rPr lang="zh-CN" altLang="en-US" sz="2400" b="1" dirty="0" smtClean="0">
                <a:solidFill>
                  <a:prstClr val="white"/>
                </a:solidFill>
                <a:latin typeface="微软雅黑" panose="020B0503020204020204" pitchFamily="34" charset="-122"/>
                <a:ea typeface="微软雅黑" panose="020B0503020204020204" pitchFamily="34" charset="-122"/>
              </a:rPr>
              <a:t>个，是因为这些节点都属于所选节点的朋友，朋友节点爬下其数据。度数最高的节点为</a:t>
            </a:r>
            <a:r>
              <a:rPr lang="en-US" altLang="zh-CN" sz="2400" b="1" dirty="0" smtClean="0">
                <a:solidFill>
                  <a:prstClr val="white"/>
                </a:solidFill>
                <a:latin typeface="微软雅黑" panose="020B0503020204020204" pitchFamily="34" charset="-122"/>
                <a:ea typeface="微软雅黑" panose="020B0503020204020204" pitchFamily="34" charset="-122"/>
              </a:rPr>
              <a:t>2000</a:t>
            </a:r>
            <a:r>
              <a:rPr lang="zh-CN" altLang="en-US" sz="2400" b="1" dirty="0" smtClean="0">
                <a:solidFill>
                  <a:prstClr val="white"/>
                </a:solidFill>
                <a:latin typeface="微软雅黑" panose="020B0503020204020204" pitchFamily="34" charset="-122"/>
                <a:ea typeface="微软雅黑" panose="020B0503020204020204" pitchFamily="34" charset="-122"/>
              </a:rPr>
              <a:t>，其余度数节点个数都趋近于</a:t>
            </a:r>
            <a:r>
              <a:rPr lang="en-US" altLang="zh-CN" sz="2400" b="1" dirty="0" smtClean="0">
                <a:solidFill>
                  <a:prstClr val="white"/>
                </a:solidFill>
                <a:latin typeface="微软雅黑" panose="020B0503020204020204" pitchFamily="34" charset="-122"/>
                <a:ea typeface="微软雅黑" panose="020B0503020204020204" pitchFamily="34" charset="-122"/>
              </a:rPr>
              <a:t>1</a:t>
            </a:r>
            <a:r>
              <a:rPr lang="zh-CN" altLang="en-US" sz="2400" b="1" dirty="0" smtClean="0">
                <a:solidFill>
                  <a:prstClr val="white"/>
                </a:solidFill>
                <a:latin typeface="微软雅黑" panose="020B0503020204020204" pitchFamily="34" charset="-122"/>
                <a:ea typeface="微软雅黑" panose="020B0503020204020204" pitchFamily="34" charset="-122"/>
              </a:rPr>
              <a:t>。</a:t>
            </a:r>
          </a:p>
        </p:txBody>
      </p:sp>
      <p:sp>
        <p:nvSpPr>
          <p:cNvPr id="10" name="文本框 9"/>
          <p:cNvSpPr txBox="1"/>
          <p:nvPr/>
        </p:nvSpPr>
        <p:spPr>
          <a:xfrm>
            <a:off x="3497671" y="630146"/>
            <a:ext cx="6130084"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“平均度”统计：</a:t>
            </a:r>
            <a:r>
              <a:rPr lang="en-US" altLang="zh-CN" sz="2400" b="1" dirty="0" smtClean="0">
                <a:solidFill>
                  <a:prstClr val="white"/>
                </a:solidFill>
                <a:latin typeface="微软雅黑" panose="020B0503020204020204" pitchFamily="34" charset="-122"/>
                <a:ea typeface="微软雅黑" panose="020B0503020204020204" pitchFamily="34" charset="-122"/>
              </a:rPr>
              <a:t> 2.114</a:t>
            </a:r>
            <a:endParaRPr lang="zh-CN" altLang="en-US" sz="2400" b="1" dirty="0" smtClean="0">
              <a:solidFill>
                <a:prstClr val="white"/>
              </a:solidFill>
              <a:latin typeface="微软雅黑" panose="020B0503020204020204" pitchFamily="34" charset="-122"/>
              <a:ea typeface="微软雅黑" panose="020B0503020204020204" pitchFamily="34" charset="-122"/>
            </a:endParaRPr>
          </a:p>
        </p:txBody>
      </p:sp>
      <p:pic>
        <p:nvPicPr>
          <p:cNvPr id="12" name="图片 11"/>
          <p:cNvPicPr/>
          <p:nvPr/>
        </p:nvPicPr>
        <p:blipFill>
          <a:blip r:embed="rId3">
            <a:extLst>
              <a:ext uri="{28A0092B-C50C-407E-A947-70E740481C1C}">
                <a14:useLocalDpi xmlns:a14="http://schemas.microsoft.com/office/drawing/2010/main" val="0"/>
              </a:ext>
            </a:extLst>
          </a:blip>
          <a:stretch>
            <a:fillRect/>
          </a:stretch>
        </p:blipFill>
        <p:spPr>
          <a:xfrm>
            <a:off x="4125912" y="2462760"/>
            <a:ext cx="7024688" cy="3991219"/>
          </a:xfrm>
          <a:prstGeom prst="rect">
            <a:avLst/>
          </a:prstGeom>
        </p:spPr>
      </p:pic>
    </p:spTree>
    <p:extLst>
      <p:ext uri="{BB962C8B-B14F-4D97-AF65-F5344CB8AC3E}">
        <p14:creationId xmlns:p14="http://schemas.microsoft.com/office/powerpoint/2010/main" val="365367196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a:t>
            </a:r>
            <a:r>
              <a:rPr lang="en-US" altLang="zh-CN" sz="3600" b="1" dirty="0" smtClean="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4</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Gephi</a:t>
            </a:r>
          </a:p>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数据处理</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592407" y="1177121"/>
            <a:ext cx="8084729" cy="1200329"/>
          </a:xfrm>
          <a:prstGeom prst="rect">
            <a:avLst/>
          </a:prstGeom>
          <a:noFill/>
        </p:spPr>
        <p:txBody>
          <a:bodyPr wrap="square" rtlCol="0">
            <a:spAutoFit/>
          </a:bodyPr>
          <a:lstStyle/>
          <a:p>
            <a:r>
              <a:rPr lang="en-US" altLang="zh-CN" sz="2400" b="1" dirty="0">
                <a:solidFill>
                  <a:prstClr val="white"/>
                </a:solidFill>
                <a:latin typeface="微软雅黑" panose="020B0503020204020204" pitchFamily="34" charset="-122"/>
                <a:ea typeface="微软雅黑" panose="020B0503020204020204" pitchFamily="34" charset="-122"/>
              </a:rPr>
              <a:t> </a:t>
            </a:r>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紧密中心数的值约从</a:t>
            </a:r>
            <a:r>
              <a:rPr lang="en-US" altLang="zh-CN" sz="2400" b="1" dirty="0" smtClean="0">
                <a:solidFill>
                  <a:prstClr val="white"/>
                </a:solidFill>
                <a:latin typeface="微软雅黑" panose="020B0503020204020204" pitchFamily="34" charset="-122"/>
                <a:ea typeface="微软雅黑" panose="020B0503020204020204" pitchFamily="34" charset="-122"/>
              </a:rPr>
              <a:t>3.4</a:t>
            </a:r>
            <a:r>
              <a:rPr lang="zh-CN" altLang="en-US" sz="2400" b="1" dirty="0" smtClean="0">
                <a:solidFill>
                  <a:prstClr val="white"/>
                </a:solidFill>
                <a:latin typeface="微软雅黑" panose="020B0503020204020204" pitchFamily="34" charset="-122"/>
                <a:ea typeface="微软雅黑" panose="020B0503020204020204" pitchFamily="34" charset="-122"/>
              </a:rPr>
              <a:t>到</a:t>
            </a:r>
            <a:r>
              <a:rPr lang="en-US" altLang="zh-CN" sz="2400" b="1" dirty="0" smtClean="0">
                <a:solidFill>
                  <a:prstClr val="white"/>
                </a:solidFill>
                <a:latin typeface="微软雅黑" panose="020B0503020204020204" pitchFamily="34" charset="-122"/>
                <a:ea typeface="微软雅黑" panose="020B0503020204020204" pitchFamily="34" charset="-122"/>
              </a:rPr>
              <a:t>7.8</a:t>
            </a:r>
            <a:r>
              <a:rPr lang="zh-CN" altLang="en-US" sz="2400" b="1" dirty="0" smtClean="0">
                <a:solidFill>
                  <a:prstClr val="white"/>
                </a:solidFill>
                <a:latin typeface="微软雅黑" panose="020B0503020204020204" pitchFamily="34" charset="-122"/>
                <a:ea typeface="微软雅黑" panose="020B0503020204020204" pitchFamily="34" charset="-122"/>
              </a:rPr>
              <a:t>不等，其中紧密中心数的值在区间</a:t>
            </a:r>
            <a:r>
              <a:rPr lang="en-US" altLang="zh-CN" sz="2400" b="1" dirty="0" smtClean="0">
                <a:solidFill>
                  <a:prstClr val="white"/>
                </a:solidFill>
                <a:latin typeface="微软雅黑" panose="020B0503020204020204" pitchFamily="34" charset="-122"/>
                <a:ea typeface="微软雅黑" panose="020B0503020204020204" pitchFamily="34" charset="-122"/>
              </a:rPr>
              <a:t>[5, 6]</a:t>
            </a:r>
            <a:r>
              <a:rPr lang="zh-CN" altLang="en-US" sz="2400" b="1" dirty="0" smtClean="0">
                <a:solidFill>
                  <a:prstClr val="white"/>
                </a:solidFill>
                <a:latin typeface="微软雅黑" panose="020B0503020204020204" pitchFamily="34" charset="-122"/>
                <a:ea typeface="微软雅黑" panose="020B0503020204020204" pitchFamily="34" charset="-122"/>
              </a:rPr>
              <a:t>的节点最多，某一特定数值的节点数最高可以达近</a:t>
            </a:r>
            <a:r>
              <a:rPr lang="en-US" altLang="zh-CN" sz="2400" b="1" dirty="0" smtClean="0">
                <a:solidFill>
                  <a:prstClr val="white"/>
                </a:solidFill>
                <a:latin typeface="微软雅黑" panose="020B0503020204020204" pitchFamily="34" charset="-122"/>
                <a:ea typeface="微软雅黑" panose="020B0503020204020204" pitchFamily="34" charset="-122"/>
              </a:rPr>
              <a:t>2000</a:t>
            </a:r>
            <a:r>
              <a:rPr lang="zh-CN" altLang="en-US" sz="2400" b="1" dirty="0" smtClean="0">
                <a:solidFill>
                  <a:prstClr val="white"/>
                </a:solidFill>
                <a:latin typeface="微软雅黑" panose="020B0503020204020204" pitchFamily="34" charset="-122"/>
                <a:ea typeface="微软雅黑" panose="020B0503020204020204" pitchFamily="34" charset="-122"/>
              </a:rPr>
              <a:t>个。</a:t>
            </a:r>
          </a:p>
        </p:txBody>
      </p:sp>
      <p:sp>
        <p:nvSpPr>
          <p:cNvPr id="10" name="文本框 9"/>
          <p:cNvSpPr txBox="1"/>
          <p:nvPr/>
        </p:nvSpPr>
        <p:spPr>
          <a:xfrm>
            <a:off x="3497671" y="630146"/>
            <a:ext cx="6130084"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中介中心数统计</a:t>
            </a:r>
          </a:p>
        </p:txBody>
      </p:sp>
      <p:pic>
        <p:nvPicPr>
          <p:cNvPr id="14" name="图片 13"/>
          <p:cNvPicPr/>
          <p:nvPr/>
        </p:nvPicPr>
        <p:blipFill>
          <a:blip r:embed="rId3">
            <a:extLst>
              <a:ext uri="{28A0092B-C50C-407E-A947-70E740481C1C}">
                <a14:useLocalDpi xmlns:a14="http://schemas.microsoft.com/office/drawing/2010/main" val="0"/>
              </a:ext>
            </a:extLst>
          </a:blip>
          <a:stretch>
            <a:fillRect/>
          </a:stretch>
        </p:blipFill>
        <p:spPr>
          <a:xfrm>
            <a:off x="3829050" y="2462761"/>
            <a:ext cx="7537450" cy="3925022"/>
          </a:xfrm>
          <a:prstGeom prst="rect">
            <a:avLst/>
          </a:prstGeom>
        </p:spPr>
      </p:pic>
    </p:spTree>
    <p:extLst>
      <p:ext uri="{BB962C8B-B14F-4D97-AF65-F5344CB8AC3E}">
        <p14:creationId xmlns:p14="http://schemas.microsoft.com/office/powerpoint/2010/main" val="115067951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a:t>
            </a:r>
            <a:r>
              <a:rPr lang="en-US" altLang="zh-CN" sz="3600" b="1" dirty="0" smtClean="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4</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Gephi</a:t>
            </a:r>
          </a:p>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数据处理</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592407" y="1177121"/>
            <a:ext cx="8084729" cy="1569660"/>
          </a:xfrm>
          <a:prstGeom prst="rect">
            <a:avLst/>
          </a:prstGeom>
          <a:noFill/>
        </p:spPr>
        <p:txBody>
          <a:bodyPr wrap="square" rtlCol="0">
            <a:spAutoFit/>
          </a:bodyPr>
          <a:lstStyle/>
          <a:p>
            <a:r>
              <a:rPr lang="en-US" altLang="zh-CN" sz="2400" b="1" dirty="0">
                <a:solidFill>
                  <a:prstClr val="white"/>
                </a:solidFill>
                <a:latin typeface="微软雅黑" panose="020B0503020204020204" pitchFamily="34" charset="-122"/>
                <a:ea typeface="微软雅黑" panose="020B0503020204020204" pitchFamily="34" charset="-122"/>
              </a:rPr>
              <a:t> </a:t>
            </a:r>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离心率的数值可取为</a:t>
            </a:r>
            <a:r>
              <a:rPr lang="en-US" altLang="zh-CN" sz="2400" b="1" dirty="0" smtClean="0">
                <a:solidFill>
                  <a:prstClr val="white"/>
                </a:solidFill>
                <a:latin typeface="微软雅黑" panose="020B0503020204020204" pitchFamily="34" charset="-122"/>
                <a:ea typeface="微软雅黑" panose="020B0503020204020204" pitchFamily="34" charset="-122"/>
              </a:rPr>
              <a:t>6</a:t>
            </a:r>
            <a:r>
              <a:rPr lang="zh-CN" altLang="en-US" sz="2400" b="1" dirty="0" smtClean="0">
                <a:solidFill>
                  <a:prstClr val="white"/>
                </a:solidFill>
                <a:latin typeface="微软雅黑" panose="020B0503020204020204" pitchFamily="34" charset="-122"/>
                <a:ea typeface="微软雅黑" panose="020B0503020204020204" pitchFamily="34" charset="-122"/>
              </a:rPr>
              <a:t>，</a:t>
            </a:r>
            <a:r>
              <a:rPr lang="en-US" altLang="zh-CN" sz="2400" b="1" dirty="0" smtClean="0">
                <a:solidFill>
                  <a:prstClr val="white"/>
                </a:solidFill>
                <a:latin typeface="微软雅黑" panose="020B0503020204020204" pitchFamily="34" charset="-122"/>
                <a:ea typeface="微软雅黑" panose="020B0503020204020204" pitchFamily="34" charset="-122"/>
              </a:rPr>
              <a:t>7</a:t>
            </a:r>
            <a:r>
              <a:rPr lang="zh-CN" altLang="en-US" sz="2400" b="1" dirty="0" smtClean="0">
                <a:solidFill>
                  <a:prstClr val="white"/>
                </a:solidFill>
                <a:latin typeface="微软雅黑" panose="020B0503020204020204" pitchFamily="34" charset="-122"/>
                <a:ea typeface="微软雅黑" panose="020B0503020204020204" pitchFamily="34" charset="-122"/>
              </a:rPr>
              <a:t>，</a:t>
            </a:r>
            <a:r>
              <a:rPr lang="en-US" altLang="zh-CN" sz="2400" b="1" dirty="0" smtClean="0">
                <a:solidFill>
                  <a:prstClr val="white"/>
                </a:solidFill>
                <a:latin typeface="微软雅黑" panose="020B0503020204020204" pitchFamily="34" charset="-122"/>
                <a:ea typeface="微软雅黑" panose="020B0503020204020204" pitchFamily="34" charset="-122"/>
              </a:rPr>
              <a:t>8</a:t>
            </a:r>
            <a:r>
              <a:rPr lang="zh-CN" altLang="en-US" sz="2400" b="1" dirty="0" smtClean="0">
                <a:solidFill>
                  <a:prstClr val="white"/>
                </a:solidFill>
                <a:latin typeface="微软雅黑" panose="020B0503020204020204" pitchFamily="34" charset="-122"/>
                <a:ea typeface="微软雅黑" panose="020B0503020204020204" pitchFamily="34" charset="-122"/>
              </a:rPr>
              <a:t>，</a:t>
            </a:r>
            <a:r>
              <a:rPr lang="en-US" altLang="zh-CN" sz="2400" b="1" dirty="0" smtClean="0">
                <a:solidFill>
                  <a:prstClr val="white"/>
                </a:solidFill>
                <a:latin typeface="微软雅黑" panose="020B0503020204020204" pitchFamily="34" charset="-122"/>
                <a:ea typeface="微软雅黑" panose="020B0503020204020204" pitchFamily="34" charset="-122"/>
              </a:rPr>
              <a:t>9</a:t>
            </a:r>
            <a:r>
              <a:rPr lang="zh-CN" altLang="en-US" sz="2400" b="1" dirty="0" smtClean="0">
                <a:solidFill>
                  <a:prstClr val="white"/>
                </a:solidFill>
                <a:latin typeface="微软雅黑" panose="020B0503020204020204" pitchFamily="34" charset="-122"/>
                <a:ea typeface="微软雅黑" panose="020B0503020204020204" pitchFamily="34" charset="-122"/>
              </a:rPr>
              <a:t>，</a:t>
            </a:r>
            <a:r>
              <a:rPr lang="en-US" altLang="zh-CN" sz="2400" b="1" dirty="0" smtClean="0">
                <a:solidFill>
                  <a:prstClr val="white"/>
                </a:solidFill>
                <a:latin typeface="微软雅黑" panose="020B0503020204020204" pitchFamily="34" charset="-122"/>
                <a:ea typeface="微软雅黑" panose="020B0503020204020204" pitchFamily="34" charset="-122"/>
              </a:rPr>
              <a:t>10</a:t>
            </a:r>
            <a:r>
              <a:rPr lang="zh-CN" altLang="en-US" sz="2400" b="1" dirty="0" smtClean="0">
                <a:solidFill>
                  <a:prstClr val="white"/>
                </a:solidFill>
                <a:latin typeface="微软雅黑" panose="020B0503020204020204" pitchFamily="34" charset="-122"/>
                <a:ea typeface="微软雅黑" panose="020B0503020204020204" pitchFamily="34" charset="-122"/>
              </a:rPr>
              <a:t>。其中离心率为</a:t>
            </a:r>
            <a:r>
              <a:rPr lang="en-US" altLang="zh-CN" sz="2400" b="1" dirty="0" smtClean="0">
                <a:solidFill>
                  <a:prstClr val="white"/>
                </a:solidFill>
                <a:latin typeface="微软雅黑" panose="020B0503020204020204" pitchFamily="34" charset="-122"/>
                <a:ea typeface="微软雅黑" panose="020B0503020204020204" pitchFamily="34" charset="-122"/>
              </a:rPr>
              <a:t>8</a:t>
            </a:r>
            <a:r>
              <a:rPr lang="zh-CN" altLang="en-US" sz="2400" b="1" dirty="0" smtClean="0">
                <a:solidFill>
                  <a:prstClr val="white"/>
                </a:solidFill>
                <a:latin typeface="微软雅黑" panose="020B0503020204020204" pitchFamily="34" charset="-122"/>
                <a:ea typeface="微软雅黑" panose="020B0503020204020204" pitchFamily="34" charset="-122"/>
              </a:rPr>
              <a:t>的节点最多，超过了</a:t>
            </a:r>
            <a:r>
              <a:rPr lang="en-US" altLang="zh-CN" sz="2400" b="1" dirty="0" smtClean="0">
                <a:solidFill>
                  <a:prstClr val="white"/>
                </a:solidFill>
                <a:latin typeface="微软雅黑" panose="020B0503020204020204" pitchFamily="34" charset="-122"/>
                <a:ea typeface="微软雅黑" panose="020B0503020204020204" pitchFamily="34" charset="-122"/>
              </a:rPr>
              <a:t>80000</a:t>
            </a:r>
            <a:r>
              <a:rPr lang="zh-CN" altLang="en-US" sz="2400" b="1" dirty="0" smtClean="0">
                <a:solidFill>
                  <a:prstClr val="white"/>
                </a:solidFill>
                <a:latin typeface="微软雅黑" panose="020B0503020204020204" pitchFamily="34" charset="-122"/>
                <a:ea typeface="微软雅黑" panose="020B0503020204020204" pitchFamily="34" charset="-122"/>
              </a:rPr>
              <a:t>个，而其他离心率数值的节点在</a:t>
            </a:r>
            <a:r>
              <a:rPr lang="en-US" altLang="zh-CN" sz="2400" b="1" dirty="0" smtClean="0">
                <a:solidFill>
                  <a:prstClr val="white"/>
                </a:solidFill>
                <a:latin typeface="微软雅黑" panose="020B0503020204020204" pitchFamily="34" charset="-122"/>
                <a:ea typeface="微软雅黑" panose="020B0503020204020204" pitchFamily="34" charset="-122"/>
              </a:rPr>
              <a:t>0-6000</a:t>
            </a:r>
            <a:r>
              <a:rPr lang="zh-CN" altLang="en-US" sz="2400" b="1" dirty="0" smtClean="0">
                <a:solidFill>
                  <a:prstClr val="white"/>
                </a:solidFill>
                <a:latin typeface="微软雅黑" panose="020B0503020204020204" pitchFamily="34" charset="-122"/>
                <a:ea typeface="微软雅黑" panose="020B0503020204020204" pitchFamily="34" charset="-122"/>
              </a:rPr>
              <a:t>不等。由此可以看出，对于大多数节点而言，其连接到拓扑中其余节点的最大跳数为</a:t>
            </a:r>
            <a:r>
              <a:rPr lang="en-US" altLang="zh-CN" sz="2400" b="1" dirty="0" smtClean="0">
                <a:solidFill>
                  <a:prstClr val="white"/>
                </a:solidFill>
                <a:latin typeface="微软雅黑" panose="020B0503020204020204" pitchFamily="34" charset="-122"/>
                <a:ea typeface="微软雅黑" panose="020B0503020204020204" pitchFamily="34" charset="-122"/>
              </a:rPr>
              <a:t>8</a:t>
            </a:r>
            <a:endParaRPr lang="zh-CN" altLang="en-US" sz="2400" b="1" dirty="0" smtClean="0">
              <a:solidFill>
                <a:prstClr val="white"/>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3497671" y="630146"/>
            <a:ext cx="6130084"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离心率统计</a:t>
            </a:r>
          </a:p>
        </p:txBody>
      </p:sp>
      <p:pic>
        <p:nvPicPr>
          <p:cNvPr id="12" name="图片 11"/>
          <p:cNvPicPr/>
          <p:nvPr/>
        </p:nvPicPr>
        <p:blipFill>
          <a:blip r:embed="rId3">
            <a:extLst>
              <a:ext uri="{28A0092B-C50C-407E-A947-70E740481C1C}">
                <a14:useLocalDpi xmlns:a14="http://schemas.microsoft.com/office/drawing/2010/main" val="0"/>
              </a:ext>
            </a:extLst>
          </a:blip>
          <a:stretch>
            <a:fillRect/>
          </a:stretch>
        </p:blipFill>
        <p:spPr>
          <a:xfrm>
            <a:off x="4319904" y="2832091"/>
            <a:ext cx="6487795" cy="3670309"/>
          </a:xfrm>
          <a:prstGeom prst="rect">
            <a:avLst/>
          </a:prstGeom>
        </p:spPr>
      </p:pic>
    </p:spTree>
    <p:extLst>
      <p:ext uri="{BB962C8B-B14F-4D97-AF65-F5344CB8AC3E}">
        <p14:creationId xmlns:p14="http://schemas.microsoft.com/office/powerpoint/2010/main" val="578513177"/>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a:t>
            </a:r>
            <a:r>
              <a:rPr lang="en-US" altLang="zh-CN" sz="3600" b="1" dirty="0" smtClean="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4</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en-US" altLang="zh-CN"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Gephi</a:t>
            </a:r>
          </a:p>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数据处理</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10" name="文本框 9"/>
          <p:cNvSpPr txBox="1"/>
          <p:nvPr/>
        </p:nvSpPr>
        <p:spPr>
          <a:xfrm>
            <a:off x="3497671" y="630146"/>
            <a:ext cx="6130084"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统计结果列表</a:t>
            </a:r>
          </a:p>
        </p:txBody>
      </p:sp>
      <p:pic>
        <p:nvPicPr>
          <p:cNvPr id="12" name="图片 11"/>
          <p:cNvPicPr/>
          <p:nvPr/>
        </p:nvPicPr>
        <p:blipFill rotWithShape="1">
          <a:blip r:embed="rId3"/>
          <a:srcRect l="492"/>
          <a:stretch/>
        </p:blipFill>
        <p:spPr bwMode="auto">
          <a:xfrm>
            <a:off x="3407575" y="1531664"/>
            <a:ext cx="8236900" cy="4132536"/>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150835199"/>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圆角矩形 97"/>
          <p:cNvSpPr/>
          <p:nvPr/>
        </p:nvSpPr>
        <p:spPr>
          <a:xfrm>
            <a:off x="0" y="1306286"/>
            <a:ext cx="12192000" cy="4804228"/>
          </a:xfrm>
          <a:prstGeom prst="roundRect">
            <a:avLst>
              <a:gd name="adj" fmla="val 3978"/>
            </a:avLst>
          </a:pr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cxnSp>
        <p:nvCxnSpPr>
          <p:cNvPr id="2" name="直接连接符 1"/>
          <p:cNvCxnSpPr/>
          <p:nvPr/>
        </p:nvCxnSpPr>
        <p:spPr>
          <a:xfrm>
            <a:off x="641797" y="3542558"/>
            <a:ext cx="10908405" cy="28138"/>
          </a:xfrm>
          <a:prstGeom prst="line">
            <a:avLst/>
          </a:prstGeom>
          <a:ln w="38100">
            <a:solidFill>
              <a:schemeClr val="bg1">
                <a:lumMod val="65000"/>
                <a:alpha val="66000"/>
              </a:schemeClr>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5323554" y="2258991"/>
            <a:ext cx="917826" cy="1380512"/>
            <a:chOff x="6075042" y="2292241"/>
            <a:chExt cx="917826" cy="1380512"/>
          </a:xfrm>
        </p:grpSpPr>
        <p:sp>
          <p:nvSpPr>
            <p:cNvPr id="5" name="椭圆 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4" name="组合 13"/>
            <p:cNvGrpSpPr/>
            <p:nvPr/>
          </p:nvGrpSpPr>
          <p:grpSpPr>
            <a:xfrm>
              <a:off x="6075042" y="2292241"/>
              <a:ext cx="729345" cy="739664"/>
              <a:chOff x="1210613" y="2107574"/>
              <a:chExt cx="927279" cy="983356"/>
            </a:xfrm>
          </p:grpSpPr>
          <p:sp>
            <p:nvSpPr>
              <p:cNvPr id="15" name="椭圆 1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6" name="椭圆 15"/>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6221249" y="2459536"/>
              <a:ext cx="396836" cy="469533"/>
              <a:chOff x="2473510" y="1174038"/>
              <a:chExt cx="4073466" cy="4684571"/>
            </a:xfrm>
            <a:solidFill>
              <a:schemeClr val="bg1">
                <a:lumMod val="95000"/>
              </a:schemeClr>
            </a:solidFill>
          </p:grpSpPr>
          <p:sp>
            <p:nvSpPr>
              <p:cNvPr id="68" name="椭圆 67"/>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92" name="文本框 91"/>
          <p:cNvSpPr txBox="1"/>
          <p:nvPr/>
        </p:nvSpPr>
        <p:spPr>
          <a:xfrm>
            <a:off x="1694118" y="3751133"/>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1</a:t>
            </a:r>
            <a:endParaRPr lang="zh-CN" altLang="en-US" sz="2800" b="1" dirty="0">
              <a:solidFill>
                <a:prstClr val="white"/>
              </a:solidFill>
              <a:ea typeface="微软雅黑" panose="020B0503020204020204" pitchFamily="34" charset="-122"/>
            </a:endParaRPr>
          </a:p>
        </p:txBody>
      </p:sp>
      <p:sp>
        <p:nvSpPr>
          <p:cNvPr id="99" name="文本框 98"/>
          <p:cNvSpPr txBox="1"/>
          <p:nvPr/>
        </p:nvSpPr>
        <p:spPr>
          <a:xfrm>
            <a:off x="531832" y="1693046"/>
            <a:ext cx="3159083"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六度分离理论背景</a:t>
            </a:r>
          </a:p>
        </p:txBody>
      </p:sp>
      <p:sp>
        <p:nvSpPr>
          <p:cNvPr id="72" name="文本框 71"/>
          <p:cNvSpPr txBox="1"/>
          <p:nvPr/>
        </p:nvSpPr>
        <p:spPr>
          <a:xfrm>
            <a:off x="3353127" y="4952498"/>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方案论述</a:t>
            </a:r>
          </a:p>
        </p:txBody>
      </p:sp>
      <p:sp>
        <p:nvSpPr>
          <p:cNvPr id="73" name="文本框 72"/>
          <p:cNvSpPr txBox="1"/>
          <p:nvPr/>
        </p:nvSpPr>
        <p:spPr>
          <a:xfrm>
            <a:off x="4956536" y="1607333"/>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数据获取</a:t>
            </a:r>
          </a:p>
        </p:txBody>
      </p:sp>
      <p:sp>
        <p:nvSpPr>
          <p:cNvPr id="74" name="文本框 73"/>
          <p:cNvSpPr txBox="1"/>
          <p:nvPr/>
        </p:nvSpPr>
        <p:spPr>
          <a:xfrm>
            <a:off x="7009167" y="4976655"/>
            <a:ext cx="2724657"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Gephi</a:t>
            </a:r>
            <a:r>
              <a:rPr lang="zh-CN" altLang="en-US" sz="2800" b="1" dirty="0">
                <a:solidFill>
                  <a:prstClr val="white"/>
                </a:solidFill>
                <a:latin typeface="幼圆" panose="02010509060101010101" pitchFamily="49" charset="-122"/>
                <a:ea typeface="幼圆" panose="02010509060101010101" pitchFamily="49" charset="-122"/>
              </a:rPr>
              <a:t>数据处理</a:t>
            </a:r>
          </a:p>
        </p:txBody>
      </p:sp>
      <p:sp>
        <p:nvSpPr>
          <p:cNvPr id="75" name="文本框 74"/>
          <p:cNvSpPr txBox="1"/>
          <p:nvPr/>
        </p:nvSpPr>
        <p:spPr>
          <a:xfrm>
            <a:off x="8158100" y="1596294"/>
            <a:ext cx="3151448"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六度分离理论验证</a:t>
            </a:r>
          </a:p>
        </p:txBody>
      </p:sp>
      <p:sp>
        <p:nvSpPr>
          <p:cNvPr id="77" name="椭圆 3"/>
          <p:cNvSpPr/>
          <p:nvPr/>
        </p:nvSpPr>
        <p:spPr>
          <a:xfrm rot="2179125">
            <a:off x="4114046" y="4314722"/>
            <a:ext cx="49031" cy="112926"/>
          </a:xfrm>
          <a:custGeom>
            <a:avLst/>
            <a:gdLst>
              <a:gd name="connsiteX0" fmla="*/ 0 w 432048"/>
              <a:gd name="connsiteY0" fmla="*/ 467495 h 934990"/>
              <a:gd name="connsiteX1" fmla="*/ 216024 w 432048"/>
              <a:gd name="connsiteY1" fmla="*/ 0 h 934990"/>
              <a:gd name="connsiteX2" fmla="*/ 432048 w 432048"/>
              <a:gd name="connsiteY2" fmla="*/ 467495 h 934990"/>
              <a:gd name="connsiteX3" fmla="*/ 216024 w 432048"/>
              <a:gd name="connsiteY3" fmla="*/ 934990 h 934990"/>
              <a:gd name="connsiteX4" fmla="*/ 0 w 432048"/>
              <a:gd name="connsiteY4" fmla="*/ 467495 h 934990"/>
              <a:gd name="connsiteX0" fmla="*/ 261 w 432309"/>
              <a:gd name="connsiteY0" fmla="*/ 494574 h 962069"/>
              <a:gd name="connsiteX1" fmla="*/ 253123 w 432309"/>
              <a:gd name="connsiteY1" fmla="*/ 0 h 962069"/>
              <a:gd name="connsiteX2" fmla="*/ 432309 w 432309"/>
              <a:gd name="connsiteY2" fmla="*/ 494574 h 962069"/>
              <a:gd name="connsiteX3" fmla="*/ 216285 w 432309"/>
              <a:gd name="connsiteY3" fmla="*/ 962069 h 962069"/>
              <a:gd name="connsiteX4" fmla="*/ 261 w 432309"/>
              <a:gd name="connsiteY4" fmla="*/ 494574 h 962069"/>
              <a:gd name="connsiteX0" fmla="*/ 1353 w 433401"/>
              <a:gd name="connsiteY0" fmla="*/ 494574 h 989147"/>
              <a:gd name="connsiteX1" fmla="*/ 254215 w 433401"/>
              <a:gd name="connsiteY1" fmla="*/ 0 h 989147"/>
              <a:gd name="connsiteX2" fmla="*/ 433401 w 433401"/>
              <a:gd name="connsiteY2" fmla="*/ 494574 h 989147"/>
              <a:gd name="connsiteX3" fmla="*/ 180539 w 433401"/>
              <a:gd name="connsiteY3" fmla="*/ 989147 h 989147"/>
              <a:gd name="connsiteX4" fmla="*/ 1353 w 433401"/>
              <a:gd name="connsiteY4" fmla="*/ 494574 h 989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401" h="989147">
                <a:moveTo>
                  <a:pt x="1353" y="494574"/>
                </a:moveTo>
                <a:cubicBezTo>
                  <a:pt x="13632" y="329716"/>
                  <a:pt x="134908" y="0"/>
                  <a:pt x="254215" y="0"/>
                </a:cubicBezTo>
                <a:cubicBezTo>
                  <a:pt x="373522" y="0"/>
                  <a:pt x="433401" y="236384"/>
                  <a:pt x="433401" y="494574"/>
                </a:cubicBezTo>
                <a:cubicBezTo>
                  <a:pt x="433401" y="752764"/>
                  <a:pt x="299846" y="989147"/>
                  <a:pt x="180539" y="989147"/>
                </a:cubicBezTo>
                <a:cubicBezTo>
                  <a:pt x="61232" y="989147"/>
                  <a:pt x="-10926" y="659432"/>
                  <a:pt x="1353" y="494574"/>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文本框 77"/>
          <p:cNvSpPr txBox="1"/>
          <p:nvPr/>
        </p:nvSpPr>
        <p:spPr>
          <a:xfrm>
            <a:off x="3157736" y="2763015"/>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2</a:t>
            </a:r>
            <a:endParaRPr lang="zh-CN" altLang="en-US" sz="2800" b="1" dirty="0">
              <a:solidFill>
                <a:prstClr val="white"/>
              </a:solidFill>
              <a:ea typeface="微软雅黑" panose="020B0503020204020204" pitchFamily="34" charset="-122"/>
            </a:endParaRPr>
          </a:p>
        </p:txBody>
      </p:sp>
      <p:sp>
        <p:nvSpPr>
          <p:cNvPr id="79" name="文本框 78"/>
          <p:cNvSpPr txBox="1"/>
          <p:nvPr/>
        </p:nvSpPr>
        <p:spPr>
          <a:xfrm>
            <a:off x="5605288" y="380358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3</a:t>
            </a:r>
            <a:endParaRPr lang="zh-CN" altLang="en-US" sz="2800" b="1" dirty="0">
              <a:solidFill>
                <a:prstClr val="white"/>
              </a:solidFill>
              <a:ea typeface="微软雅黑" panose="020B0503020204020204" pitchFamily="34" charset="-122"/>
            </a:endParaRPr>
          </a:p>
        </p:txBody>
      </p:sp>
      <p:sp>
        <p:nvSpPr>
          <p:cNvPr id="80" name="文本框 79"/>
          <p:cNvSpPr txBox="1"/>
          <p:nvPr/>
        </p:nvSpPr>
        <p:spPr>
          <a:xfrm>
            <a:off x="7242367" y="283942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4</a:t>
            </a:r>
            <a:endParaRPr lang="zh-CN" altLang="en-US" sz="2800" b="1" dirty="0">
              <a:solidFill>
                <a:prstClr val="white"/>
              </a:solidFill>
              <a:ea typeface="微软雅黑" panose="020B0503020204020204" pitchFamily="34" charset="-122"/>
            </a:endParaRPr>
          </a:p>
        </p:txBody>
      </p:sp>
      <p:sp>
        <p:nvSpPr>
          <p:cNvPr id="81" name="文本框 80"/>
          <p:cNvSpPr txBox="1"/>
          <p:nvPr/>
        </p:nvSpPr>
        <p:spPr>
          <a:xfrm>
            <a:off x="9468413" y="3781608"/>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5</a:t>
            </a:r>
            <a:endParaRPr lang="zh-CN" altLang="en-US" sz="2800" b="1" dirty="0">
              <a:solidFill>
                <a:prstClr val="white"/>
              </a:solidFill>
              <a:ea typeface="微软雅黑" panose="020B0503020204020204" pitchFamily="34" charset="-122"/>
            </a:endParaRPr>
          </a:p>
        </p:txBody>
      </p:sp>
      <p:grpSp>
        <p:nvGrpSpPr>
          <p:cNvPr id="85" name="组合 84"/>
          <p:cNvGrpSpPr/>
          <p:nvPr/>
        </p:nvGrpSpPr>
        <p:grpSpPr>
          <a:xfrm>
            <a:off x="9179565" y="2221299"/>
            <a:ext cx="917826" cy="1380512"/>
            <a:chOff x="6075042" y="2292241"/>
            <a:chExt cx="917826" cy="1380512"/>
          </a:xfrm>
        </p:grpSpPr>
        <p:sp>
          <p:nvSpPr>
            <p:cNvPr id="86" name="椭圆 8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87" name="组合 86"/>
            <p:cNvGrpSpPr/>
            <p:nvPr/>
          </p:nvGrpSpPr>
          <p:grpSpPr>
            <a:xfrm>
              <a:off x="6075042" y="2292241"/>
              <a:ext cx="729345" cy="739664"/>
              <a:chOff x="1210613" y="2107574"/>
              <a:chExt cx="927279" cy="983356"/>
            </a:xfrm>
          </p:grpSpPr>
          <p:sp>
            <p:nvSpPr>
              <p:cNvPr id="102" name="椭圆 101"/>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03" name="椭圆 102"/>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8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89" name="组合 88"/>
            <p:cNvGrpSpPr/>
            <p:nvPr/>
          </p:nvGrpSpPr>
          <p:grpSpPr>
            <a:xfrm>
              <a:off x="6221249" y="2459536"/>
              <a:ext cx="396836" cy="469533"/>
              <a:chOff x="2473510" y="1174038"/>
              <a:chExt cx="4073466" cy="4684571"/>
            </a:xfrm>
            <a:solidFill>
              <a:schemeClr val="bg1">
                <a:lumMod val="95000"/>
              </a:schemeClr>
            </a:solidFill>
          </p:grpSpPr>
          <p:sp>
            <p:nvSpPr>
              <p:cNvPr id="90" name="椭圆 8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4" name="组合 103"/>
          <p:cNvGrpSpPr/>
          <p:nvPr/>
        </p:nvGrpSpPr>
        <p:grpSpPr>
          <a:xfrm rot="10800000">
            <a:off x="3626453" y="3482537"/>
            <a:ext cx="917826" cy="1380512"/>
            <a:chOff x="6075042" y="2292241"/>
            <a:chExt cx="917826" cy="1380512"/>
          </a:xfrm>
        </p:grpSpPr>
        <p:sp>
          <p:nvSpPr>
            <p:cNvPr id="105" name="椭圆 10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06" name="组合 105"/>
            <p:cNvGrpSpPr/>
            <p:nvPr/>
          </p:nvGrpSpPr>
          <p:grpSpPr>
            <a:xfrm>
              <a:off x="6075042" y="2292241"/>
              <a:ext cx="729345" cy="739664"/>
              <a:chOff x="1210613" y="2107574"/>
              <a:chExt cx="927279" cy="983356"/>
            </a:xfrm>
          </p:grpSpPr>
          <p:sp>
            <p:nvSpPr>
              <p:cNvPr id="113" name="椭圆 112"/>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14" name="椭圆 113"/>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0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08" name="组合 107"/>
            <p:cNvGrpSpPr/>
            <p:nvPr/>
          </p:nvGrpSpPr>
          <p:grpSpPr>
            <a:xfrm>
              <a:off x="6221249" y="2459536"/>
              <a:ext cx="396836" cy="469533"/>
              <a:chOff x="2473510" y="1174038"/>
              <a:chExt cx="4073466" cy="4684571"/>
            </a:xfrm>
            <a:solidFill>
              <a:schemeClr val="bg1">
                <a:lumMod val="95000"/>
              </a:schemeClr>
            </a:solidFill>
          </p:grpSpPr>
          <p:sp>
            <p:nvSpPr>
              <p:cNvPr id="109" name="椭圆 108"/>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0"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1"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2"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15" name="组合 114"/>
          <p:cNvGrpSpPr/>
          <p:nvPr/>
        </p:nvGrpSpPr>
        <p:grpSpPr>
          <a:xfrm>
            <a:off x="1631274" y="2270707"/>
            <a:ext cx="917826" cy="1380512"/>
            <a:chOff x="6075042" y="2292241"/>
            <a:chExt cx="917826" cy="1380512"/>
          </a:xfrm>
        </p:grpSpPr>
        <p:sp>
          <p:nvSpPr>
            <p:cNvPr id="116" name="椭圆 11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17" name="组合 116"/>
            <p:cNvGrpSpPr/>
            <p:nvPr/>
          </p:nvGrpSpPr>
          <p:grpSpPr>
            <a:xfrm>
              <a:off x="6075042" y="2292241"/>
              <a:ext cx="729345" cy="739664"/>
              <a:chOff x="1210613" y="2107574"/>
              <a:chExt cx="927279" cy="983356"/>
            </a:xfrm>
          </p:grpSpPr>
          <p:sp>
            <p:nvSpPr>
              <p:cNvPr id="124" name="椭圆 123"/>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25" name="椭圆 124"/>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1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6221249" y="2459536"/>
              <a:ext cx="396836" cy="469533"/>
              <a:chOff x="2473510" y="1174038"/>
              <a:chExt cx="4073466" cy="4684571"/>
            </a:xfrm>
            <a:solidFill>
              <a:schemeClr val="bg1">
                <a:lumMod val="95000"/>
              </a:schemeClr>
            </a:solidFill>
          </p:grpSpPr>
          <p:sp>
            <p:nvSpPr>
              <p:cNvPr id="120" name="椭圆 11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2"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3"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26" name="组合 125"/>
          <p:cNvGrpSpPr/>
          <p:nvPr/>
        </p:nvGrpSpPr>
        <p:grpSpPr>
          <a:xfrm rot="10800000">
            <a:off x="7864907" y="3481029"/>
            <a:ext cx="917826" cy="1380512"/>
            <a:chOff x="6075042" y="2292241"/>
            <a:chExt cx="917826" cy="1380512"/>
          </a:xfrm>
        </p:grpSpPr>
        <p:sp>
          <p:nvSpPr>
            <p:cNvPr id="127" name="椭圆 126"/>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28" name="组合 127"/>
            <p:cNvGrpSpPr/>
            <p:nvPr/>
          </p:nvGrpSpPr>
          <p:grpSpPr>
            <a:xfrm>
              <a:off x="6075042" y="2292241"/>
              <a:ext cx="729345" cy="739664"/>
              <a:chOff x="1210613" y="2107574"/>
              <a:chExt cx="927279" cy="983356"/>
            </a:xfrm>
          </p:grpSpPr>
          <p:sp>
            <p:nvSpPr>
              <p:cNvPr id="135" name="椭圆 13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36" name="椭圆 135"/>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29"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6221249" y="2459536"/>
              <a:ext cx="396836" cy="469533"/>
              <a:chOff x="2473510" y="1174038"/>
              <a:chExt cx="4073466" cy="4684571"/>
            </a:xfrm>
            <a:solidFill>
              <a:schemeClr val="bg1">
                <a:lumMod val="95000"/>
              </a:schemeClr>
            </a:solidFill>
          </p:grpSpPr>
          <p:sp>
            <p:nvSpPr>
              <p:cNvPr id="131" name="椭圆 130"/>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2"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3"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4"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Tree>
    <p:extLst>
      <p:ext uri="{BB962C8B-B14F-4D97-AF65-F5344CB8AC3E}">
        <p14:creationId xmlns:p14="http://schemas.microsoft.com/office/powerpoint/2010/main" val="516023472"/>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85"/>
                                        </p:tgtEl>
                                      </p:cBhvr>
                                    </p:animEffect>
                                    <p:animScale>
                                      <p:cBhvr>
                                        <p:cTn id="7" dur="250" autoRev="1" fill="hold"/>
                                        <p:tgtEl>
                                          <p:spTgt spid="85"/>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5</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六度分离理论验证</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9" name="文本框 8"/>
          <p:cNvSpPr txBox="1"/>
          <p:nvPr/>
        </p:nvSpPr>
        <p:spPr>
          <a:xfrm>
            <a:off x="3592407" y="657364"/>
            <a:ext cx="8084729" cy="5632311"/>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拓扑颜色</a:t>
            </a:r>
            <a:endParaRPr lang="en-US" altLang="zh-CN" sz="2400" b="1" dirty="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       Gephi</a:t>
            </a:r>
            <a:r>
              <a:rPr lang="zh-CN" altLang="en-US" sz="2400" b="1" dirty="0" smtClean="0">
                <a:solidFill>
                  <a:prstClr val="white"/>
                </a:solidFill>
                <a:latin typeface="微软雅黑" panose="020B0503020204020204" pitchFamily="34" charset="-122"/>
                <a:ea typeface="微软雅黑" panose="020B0503020204020204" pitchFamily="34" charset="-122"/>
              </a:rPr>
              <a:t>将统计结果中的</a:t>
            </a:r>
            <a:r>
              <a:rPr lang="en-US" altLang="zh-CN" sz="2400" b="1" dirty="0" smtClean="0">
                <a:solidFill>
                  <a:prstClr val="white"/>
                </a:solidFill>
                <a:latin typeface="微软雅黑" panose="020B0503020204020204" pitchFamily="34" charset="-122"/>
                <a:ea typeface="微软雅黑" panose="020B0503020204020204" pitchFamily="34" charset="-122"/>
              </a:rPr>
              <a:t>94560</a:t>
            </a:r>
            <a:r>
              <a:rPr lang="zh-CN" altLang="en-US" sz="2400" b="1" dirty="0" smtClean="0">
                <a:solidFill>
                  <a:prstClr val="white"/>
                </a:solidFill>
                <a:latin typeface="微软雅黑" panose="020B0503020204020204" pitchFamily="34" charset="-122"/>
                <a:ea typeface="微软雅黑" panose="020B0503020204020204" pitchFamily="34" charset="-122"/>
              </a:rPr>
              <a:t>个几点以</a:t>
            </a:r>
            <a:r>
              <a:rPr lang="en-US" altLang="zh-CN" sz="2400" b="1" dirty="0" smtClean="0">
                <a:solidFill>
                  <a:prstClr val="white"/>
                </a:solidFill>
                <a:latin typeface="微软雅黑" panose="020B0503020204020204" pitchFamily="34" charset="-122"/>
                <a:ea typeface="微软雅黑" panose="020B0503020204020204" pitchFamily="34" charset="-122"/>
              </a:rPr>
              <a:t>150</a:t>
            </a:r>
            <a:r>
              <a:rPr lang="zh-CN" altLang="en-US" sz="2400" b="1" dirty="0" smtClean="0">
                <a:solidFill>
                  <a:prstClr val="white"/>
                </a:solidFill>
                <a:latin typeface="微软雅黑" panose="020B0503020204020204" pitchFamily="34" charset="-122"/>
                <a:ea typeface="微软雅黑" panose="020B0503020204020204" pitchFamily="34" charset="-122"/>
              </a:rPr>
              <a:t>个不同的原节点染色，同一源节点和其相连的目的节点染以同样的颜色，因此在拓扑中会呈现出</a:t>
            </a:r>
            <a:r>
              <a:rPr lang="en-US" altLang="zh-CN" sz="2400" b="1" dirty="0" smtClean="0">
                <a:solidFill>
                  <a:prstClr val="white"/>
                </a:solidFill>
                <a:latin typeface="微软雅黑" panose="020B0503020204020204" pitchFamily="34" charset="-122"/>
                <a:ea typeface="微软雅黑" panose="020B0503020204020204" pitchFamily="34" charset="-122"/>
              </a:rPr>
              <a:t>150</a:t>
            </a:r>
            <a:r>
              <a:rPr lang="zh-CN" altLang="en-US" sz="2400" b="1" dirty="0" smtClean="0">
                <a:solidFill>
                  <a:prstClr val="white"/>
                </a:solidFill>
                <a:latin typeface="微软雅黑" panose="020B0503020204020204" pitchFamily="34" charset="-122"/>
                <a:ea typeface="微软雅黑" panose="020B0503020204020204" pitchFamily="34" charset="-122"/>
              </a:rPr>
              <a:t>种不同的颜色。</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endParaRPr lang="en-US" altLang="zh-CN" sz="2400" b="1" dirty="0" smtClean="0">
              <a:solidFill>
                <a:prstClr val="white"/>
              </a:solidFill>
              <a:latin typeface="微软雅黑" panose="020B0503020204020204" pitchFamily="34" charset="-122"/>
              <a:ea typeface="微软雅黑" panose="020B0503020204020204" pitchFamily="34" charset="-122"/>
            </a:endParaRPr>
          </a:p>
          <a:p>
            <a:endParaRPr lang="en-US" altLang="zh-CN" sz="2400" b="1" dirty="0">
              <a:solidFill>
                <a:prstClr val="white"/>
              </a:solidFill>
              <a:latin typeface="微软雅黑" panose="020B0503020204020204" pitchFamily="34" charset="-122"/>
              <a:ea typeface="微软雅黑" panose="020B0503020204020204" pitchFamily="34" charset="-122"/>
            </a:endParaRPr>
          </a:p>
          <a:p>
            <a:r>
              <a:rPr lang="zh-CN" altLang="en-US" sz="2400" b="1" dirty="0" smtClean="0">
                <a:solidFill>
                  <a:prstClr val="white"/>
                </a:solidFill>
                <a:latin typeface="微软雅黑" panose="020B0503020204020204" pitchFamily="34" charset="-122"/>
                <a:ea typeface="微软雅黑" panose="020B0503020204020204" pitchFamily="34" charset="-122"/>
              </a:rPr>
              <a:t>拓扑形状：</a:t>
            </a:r>
          </a:p>
          <a:p>
            <a:r>
              <a:rPr lang="en-US" altLang="zh-CN" sz="2400" b="1" dirty="0">
                <a:solidFill>
                  <a:prstClr val="white"/>
                </a:solidFill>
                <a:latin typeface="微软雅黑" panose="020B0503020204020204" pitchFamily="34" charset="-122"/>
                <a:ea typeface="微软雅黑" panose="020B0503020204020204" pitchFamily="34" charset="-122"/>
              </a:rPr>
              <a:t> </a:t>
            </a:r>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拓扑呈现出一个网状，拓扑的边缘往往是一些度数较小的源节点，即好友数较小的用户，拓扑的中心是一些度数较大的源节点，即好友数量较大的用户，这是因为在拓扑形状绘制的过程中，选择的是以“</a:t>
            </a:r>
            <a:r>
              <a:rPr lang="en-US" altLang="zh-CN" sz="2400" b="1" dirty="0" smtClean="0">
                <a:solidFill>
                  <a:prstClr val="white"/>
                </a:solidFill>
                <a:latin typeface="微软雅黑" panose="020B0503020204020204" pitchFamily="34" charset="-122"/>
                <a:ea typeface="微软雅黑" panose="020B0503020204020204" pitchFamily="34" charset="-122"/>
              </a:rPr>
              <a:t>ForceAtlas2”</a:t>
            </a:r>
            <a:r>
              <a:rPr lang="zh-CN" altLang="en-US" sz="2400" b="1" dirty="0" smtClean="0">
                <a:solidFill>
                  <a:prstClr val="white"/>
                </a:solidFill>
                <a:latin typeface="微软雅黑" panose="020B0503020204020204" pitchFamily="34" charset="-122"/>
                <a:ea typeface="微软雅黑" panose="020B0503020204020204" pitchFamily="34" charset="-122"/>
              </a:rPr>
              <a:t>为基础的作用模型，该模型是通过模拟现实世界中力的平衡以使点的分布区域稳定的一种方式，在这种方式下，为了达到稳定，高度数节点会分布在拓扑中心，低度数节点会在四周辅助以保持力的平衡，由此而产生了上述所绘制的图形。</a:t>
            </a:r>
          </a:p>
        </p:txBody>
      </p:sp>
    </p:spTree>
    <p:extLst>
      <p:ext uri="{BB962C8B-B14F-4D97-AF65-F5344CB8AC3E}">
        <p14:creationId xmlns:p14="http://schemas.microsoft.com/office/powerpoint/2010/main" val="390661898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5</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六度分离理论验证</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9" name="文本框 8"/>
          <p:cNvSpPr txBox="1"/>
          <p:nvPr/>
        </p:nvSpPr>
        <p:spPr>
          <a:xfrm>
            <a:off x="3592407" y="657364"/>
            <a:ext cx="8084729" cy="3046988"/>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离心率</a:t>
            </a:r>
            <a:endParaRPr lang="en-US" altLang="zh-CN" sz="2400" b="1" dirty="0">
              <a:solidFill>
                <a:prstClr val="white"/>
              </a:solidFill>
              <a:latin typeface="微软雅黑" panose="020B0503020204020204" pitchFamily="34" charset="-122"/>
              <a:ea typeface="微软雅黑" panose="020B0503020204020204" pitchFamily="34" charset="-122"/>
            </a:endParaRPr>
          </a:p>
          <a:p>
            <a:r>
              <a:rPr lang="en-US" altLang="zh-CN" sz="2400" b="1" dirty="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离心率最低为</a:t>
            </a:r>
            <a:r>
              <a:rPr lang="en-US" altLang="zh-CN" sz="2400" b="1" dirty="0" smtClean="0">
                <a:solidFill>
                  <a:prstClr val="white"/>
                </a:solidFill>
                <a:latin typeface="微软雅黑" panose="020B0503020204020204" pitchFamily="34" charset="-122"/>
                <a:ea typeface="微软雅黑" panose="020B0503020204020204" pitchFamily="34" charset="-122"/>
              </a:rPr>
              <a:t>6</a:t>
            </a:r>
            <a:r>
              <a:rPr lang="zh-CN" altLang="en-US" sz="2400" b="1" dirty="0" smtClean="0">
                <a:solidFill>
                  <a:prstClr val="white"/>
                </a:solidFill>
                <a:latin typeface="微软雅黑" panose="020B0503020204020204" pitchFamily="34" charset="-122"/>
                <a:ea typeface="微软雅黑" panose="020B0503020204020204" pitchFamily="34" charset="-122"/>
              </a:rPr>
              <a:t>，意味着该节点到网络中其他任意节点的最远距离为</a:t>
            </a:r>
            <a:r>
              <a:rPr lang="en-US" altLang="zh-CN" sz="2400" b="1" dirty="0" smtClean="0">
                <a:solidFill>
                  <a:prstClr val="white"/>
                </a:solidFill>
                <a:latin typeface="微软雅黑" panose="020B0503020204020204" pitchFamily="34" charset="-122"/>
                <a:ea typeface="微软雅黑" panose="020B0503020204020204" pitchFamily="34" charset="-122"/>
              </a:rPr>
              <a:t>6</a:t>
            </a:r>
            <a:r>
              <a:rPr lang="zh-CN" altLang="en-US" sz="2400" b="1" dirty="0" smtClean="0">
                <a:solidFill>
                  <a:prstClr val="white"/>
                </a:solidFill>
                <a:latin typeface="微软雅黑" panose="020B0503020204020204" pitchFamily="34" charset="-122"/>
                <a:ea typeface="微软雅黑" panose="020B0503020204020204" pitchFamily="34" charset="-122"/>
              </a:rPr>
              <a:t>跳，也就是说，该点到图中其他任意一点一定能够在</a:t>
            </a:r>
            <a:r>
              <a:rPr lang="en-US" altLang="zh-CN" sz="2400" b="1" dirty="0" smtClean="0">
                <a:solidFill>
                  <a:prstClr val="white"/>
                </a:solidFill>
                <a:latin typeface="微软雅黑" panose="020B0503020204020204" pitchFamily="34" charset="-122"/>
                <a:ea typeface="微软雅黑" panose="020B0503020204020204" pitchFamily="34" charset="-122"/>
              </a:rPr>
              <a:t>6</a:t>
            </a:r>
            <a:r>
              <a:rPr lang="zh-CN" altLang="en-US" sz="2400" b="1" dirty="0" smtClean="0">
                <a:solidFill>
                  <a:prstClr val="white"/>
                </a:solidFill>
                <a:latin typeface="微软雅黑" panose="020B0503020204020204" pitchFamily="34" charset="-122"/>
                <a:ea typeface="微软雅黑" panose="020B0503020204020204" pitchFamily="34" charset="-122"/>
              </a:rPr>
              <a:t>跳内完成。离心率从</a:t>
            </a:r>
            <a:r>
              <a:rPr lang="en-US" altLang="zh-CN" sz="2400" b="1" dirty="0" smtClean="0">
                <a:solidFill>
                  <a:prstClr val="white"/>
                </a:solidFill>
                <a:latin typeface="微软雅黑" panose="020B0503020204020204" pitchFamily="34" charset="-122"/>
                <a:ea typeface="微软雅黑" panose="020B0503020204020204" pitchFamily="34" charset="-122"/>
              </a:rPr>
              <a:t>6-10</a:t>
            </a:r>
            <a:r>
              <a:rPr lang="zh-CN" altLang="en-US" sz="2400" b="1" dirty="0" smtClean="0">
                <a:solidFill>
                  <a:prstClr val="white"/>
                </a:solidFill>
                <a:latin typeface="微软雅黑" panose="020B0503020204020204" pitchFamily="34" charset="-122"/>
                <a:ea typeface="微软雅黑" panose="020B0503020204020204" pitchFamily="34" charset="-122"/>
              </a:rPr>
              <a:t>不等，表明该图中任意两点之间的距离最大为</a:t>
            </a:r>
            <a:r>
              <a:rPr lang="en-US" altLang="zh-CN" sz="2400" b="1" dirty="0" smtClean="0">
                <a:solidFill>
                  <a:prstClr val="white"/>
                </a:solidFill>
                <a:latin typeface="微软雅黑" panose="020B0503020204020204" pitchFamily="34" charset="-122"/>
                <a:ea typeface="微软雅黑" panose="020B0503020204020204" pitchFamily="34" charset="-122"/>
              </a:rPr>
              <a:t>10</a:t>
            </a:r>
            <a:r>
              <a:rPr lang="zh-CN" altLang="en-US" sz="2400" b="1" dirty="0" smtClean="0">
                <a:solidFill>
                  <a:prstClr val="white"/>
                </a:solidFill>
                <a:latin typeface="微软雅黑" panose="020B0503020204020204" pitchFamily="34" charset="-122"/>
                <a:ea typeface="微软雅黑" panose="020B0503020204020204" pitchFamily="34" charset="-122"/>
              </a:rPr>
              <a:t>跳。</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由于爬虫数据仅仅涉及</a:t>
            </a:r>
            <a:r>
              <a:rPr lang="en-US" altLang="zh-CN" sz="2400" b="1" dirty="0" smtClean="0">
                <a:solidFill>
                  <a:prstClr val="white"/>
                </a:solidFill>
                <a:latin typeface="微软雅黑" panose="020B0503020204020204" pitchFamily="34" charset="-122"/>
                <a:ea typeface="微软雅黑" panose="020B0503020204020204" pitchFamily="34" charset="-122"/>
              </a:rPr>
              <a:t>150</a:t>
            </a:r>
            <a:r>
              <a:rPr lang="zh-CN" altLang="en-US" sz="2400" b="1" dirty="0" smtClean="0">
                <a:solidFill>
                  <a:prstClr val="white"/>
                </a:solidFill>
                <a:latin typeface="微软雅黑" panose="020B0503020204020204" pitchFamily="34" charset="-122"/>
                <a:ea typeface="微软雅黑" panose="020B0503020204020204" pitchFamily="34" charset="-122"/>
              </a:rPr>
              <a:t>个源节点、</a:t>
            </a:r>
            <a:r>
              <a:rPr lang="en-US" altLang="zh-CN" sz="2400" b="1" dirty="0" smtClean="0">
                <a:solidFill>
                  <a:prstClr val="white"/>
                </a:solidFill>
                <a:latin typeface="微软雅黑" panose="020B0503020204020204" pitchFamily="34" charset="-122"/>
                <a:ea typeface="微软雅黑" panose="020B0503020204020204" pitchFamily="34" charset="-122"/>
              </a:rPr>
              <a:t>10</a:t>
            </a:r>
            <a:r>
              <a:rPr lang="zh-CN" altLang="en-US" sz="2400" b="1" dirty="0" smtClean="0">
                <a:solidFill>
                  <a:prstClr val="white"/>
                </a:solidFill>
                <a:latin typeface="微软雅黑" panose="020B0503020204020204" pitchFamily="34" charset="-122"/>
                <a:ea typeface="微软雅黑" panose="020B0503020204020204" pitchFamily="34" charset="-122"/>
              </a:rPr>
              <a:t>万个关联关系，朋友节点均没有其好友关系分布。因此，现实生活中，任意两点之间的最远距离理应小于</a:t>
            </a:r>
            <a:r>
              <a:rPr lang="en-US" altLang="zh-CN" sz="2400" b="1" dirty="0" smtClean="0">
                <a:solidFill>
                  <a:prstClr val="white"/>
                </a:solidFill>
                <a:latin typeface="微软雅黑" panose="020B0503020204020204" pitchFamily="34" charset="-122"/>
                <a:ea typeface="微软雅黑" panose="020B0503020204020204" pitchFamily="34" charset="-122"/>
              </a:rPr>
              <a:t>10</a:t>
            </a:r>
            <a:r>
              <a:rPr lang="zh-CN" altLang="en-US" sz="2400" b="1" dirty="0" smtClean="0">
                <a:solidFill>
                  <a:prstClr val="white"/>
                </a:solidFill>
                <a:latin typeface="微软雅黑" panose="020B0503020204020204" pitchFamily="34" charset="-122"/>
                <a:ea typeface="微软雅黑" panose="020B0503020204020204" pitchFamily="34" charset="-122"/>
              </a:rPr>
              <a:t>。</a:t>
            </a:r>
          </a:p>
        </p:txBody>
      </p:sp>
      <p:pic>
        <p:nvPicPr>
          <p:cNvPr id="7" name="图片 6"/>
          <p:cNvPicPr/>
          <p:nvPr/>
        </p:nvPicPr>
        <p:blipFill rotWithShape="1">
          <a:blip r:embed="rId3"/>
          <a:srcRect b="34190"/>
          <a:stretch/>
        </p:blipFill>
        <p:spPr>
          <a:xfrm>
            <a:off x="4020566" y="3956271"/>
            <a:ext cx="7130034" cy="1987329"/>
          </a:xfrm>
          <a:prstGeom prst="rect">
            <a:avLst/>
          </a:prstGeom>
        </p:spPr>
      </p:pic>
    </p:spTree>
    <p:extLst>
      <p:ext uri="{BB962C8B-B14F-4D97-AF65-F5344CB8AC3E}">
        <p14:creationId xmlns:p14="http://schemas.microsoft.com/office/powerpoint/2010/main" val="1974097886"/>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5</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六度分离理论验证</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9" name="文本框 8"/>
          <p:cNvSpPr txBox="1"/>
          <p:nvPr/>
        </p:nvSpPr>
        <p:spPr>
          <a:xfrm>
            <a:off x="3592407" y="657364"/>
            <a:ext cx="8084729" cy="1569660"/>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紧密中心数： </a:t>
            </a:r>
          </a:p>
          <a:p>
            <a:r>
              <a:rPr lang="zh-CN" altLang="en-US" sz="2400" b="1" dirty="0" smtClean="0">
                <a:solidFill>
                  <a:prstClr val="white"/>
                </a:solidFill>
                <a:latin typeface="微软雅黑" panose="020B0503020204020204" pitchFamily="34" charset="-122"/>
                <a:ea typeface="微软雅黑" panose="020B0503020204020204" pitchFamily="34" charset="-122"/>
              </a:rPr>
              <a:t>	将节点参数按照紧密中心数从小到大排列，其数值为从</a:t>
            </a:r>
            <a:r>
              <a:rPr lang="en-US" altLang="zh-CN" sz="2400" b="1" dirty="0" smtClean="0">
                <a:solidFill>
                  <a:prstClr val="white"/>
                </a:solidFill>
                <a:latin typeface="微软雅黑" panose="020B0503020204020204" pitchFamily="34" charset="-122"/>
                <a:ea typeface="微软雅黑" panose="020B0503020204020204" pitchFamily="34" charset="-122"/>
              </a:rPr>
              <a:t>3.392</a:t>
            </a:r>
            <a:r>
              <a:rPr lang="zh-CN" altLang="en-US" sz="2400" b="1" dirty="0" smtClean="0">
                <a:solidFill>
                  <a:prstClr val="white"/>
                </a:solidFill>
                <a:latin typeface="微软雅黑" panose="020B0503020204020204" pitchFamily="34" charset="-122"/>
                <a:ea typeface="微软雅黑" panose="020B0503020204020204" pitchFamily="34" charset="-122"/>
              </a:rPr>
              <a:t>到</a:t>
            </a:r>
            <a:r>
              <a:rPr lang="en-US" altLang="zh-CN" sz="2400" b="1" dirty="0" smtClean="0">
                <a:solidFill>
                  <a:prstClr val="white"/>
                </a:solidFill>
                <a:latin typeface="微软雅黑" panose="020B0503020204020204" pitchFamily="34" charset="-122"/>
                <a:ea typeface="微软雅黑" panose="020B0503020204020204" pitchFamily="34" charset="-122"/>
              </a:rPr>
              <a:t>7.865</a:t>
            </a:r>
            <a:r>
              <a:rPr lang="zh-CN" altLang="en-US" sz="2400" b="1" dirty="0" smtClean="0">
                <a:solidFill>
                  <a:prstClr val="white"/>
                </a:solidFill>
                <a:latin typeface="微软雅黑" panose="020B0503020204020204" pitchFamily="34" charset="-122"/>
                <a:ea typeface="微软雅黑" panose="020B0503020204020204" pitchFamily="34" charset="-122"/>
              </a:rPr>
              <a:t>不等，意味着存在点到拓扑中其他节点的平均跳数为</a:t>
            </a:r>
            <a:r>
              <a:rPr lang="en-US" altLang="zh-CN" sz="2400" b="1" dirty="0" smtClean="0">
                <a:solidFill>
                  <a:prstClr val="white"/>
                </a:solidFill>
                <a:latin typeface="微软雅黑" panose="020B0503020204020204" pitchFamily="34" charset="-122"/>
                <a:ea typeface="微软雅黑" panose="020B0503020204020204" pitchFamily="34" charset="-122"/>
              </a:rPr>
              <a:t>3.392</a:t>
            </a:r>
            <a:r>
              <a:rPr lang="zh-CN" altLang="en-US" sz="2400" b="1" dirty="0" smtClean="0">
                <a:solidFill>
                  <a:prstClr val="white"/>
                </a:solidFill>
                <a:latin typeface="微软雅黑" panose="020B0503020204020204" pitchFamily="34" charset="-122"/>
                <a:ea typeface="微软雅黑" panose="020B0503020204020204" pitchFamily="34" charset="-122"/>
              </a:rPr>
              <a:t>跳</a:t>
            </a:r>
            <a:r>
              <a:rPr lang="en-US" altLang="zh-CN" sz="2400" b="1" dirty="0" smtClean="0">
                <a:solidFill>
                  <a:prstClr val="white"/>
                </a:solidFill>
                <a:latin typeface="微软雅黑" panose="020B0503020204020204" pitchFamily="34" charset="-122"/>
                <a:ea typeface="微软雅黑" panose="020B0503020204020204" pitchFamily="34" charset="-122"/>
              </a:rPr>
              <a:t>- 7.865</a:t>
            </a:r>
            <a:r>
              <a:rPr lang="zh-CN" altLang="en-US" sz="2400" b="1" dirty="0" smtClean="0">
                <a:solidFill>
                  <a:prstClr val="white"/>
                </a:solidFill>
                <a:latin typeface="微软雅黑" panose="020B0503020204020204" pitchFamily="34" charset="-122"/>
                <a:ea typeface="微软雅黑" panose="020B0503020204020204" pitchFamily="34" charset="-122"/>
              </a:rPr>
              <a:t>不等。</a:t>
            </a:r>
          </a:p>
        </p:txBody>
      </p:sp>
      <p:pic>
        <p:nvPicPr>
          <p:cNvPr id="8" name="图片 7"/>
          <p:cNvPicPr/>
          <p:nvPr/>
        </p:nvPicPr>
        <p:blipFill>
          <a:blip r:embed="rId3"/>
          <a:stretch>
            <a:fillRect/>
          </a:stretch>
        </p:blipFill>
        <p:spPr>
          <a:xfrm>
            <a:off x="3751156" y="2567843"/>
            <a:ext cx="7767230" cy="3715164"/>
          </a:xfrm>
          <a:prstGeom prst="rect">
            <a:avLst/>
          </a:prstGeom>
        </p:spPr>
      </p:pic>
    </p:spTree>
    <p:extLst>
      <p:ext uri="{BB962C8B-B14F-4D97-AF65-F5344CB8AC3E}">
        <p14:creationId xmlns:p14="http://schemas.microsoft.com/office/powerpoint/2010/main" val="1910442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5</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六度分离理论验证</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9" name="文本框 8"/>
          <p:cNvSpPr txBox="1"/>
          <p:nvPr/>
        </p:nvSpPr>
        <p:spPr>
          <a:xfrm>
            <a:off x="3592407" y="657364"/>
            <a:ext cx="8084729" cy="2308324"/>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中介中心数</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中介中心数数值从</a:t>
            </a:r>
            <a:r>
              <a:rPr lang="en-US" altLang="zh-CN" sz="2400" b="1" dirty="0" smtClean="0">
                <a:solidFill>
                  <a:prstClr val="white"/>
                </a:solidFill>
                <a:latin typeface="微软雅黑" panose="020B0503020204020204" pitchFamily="34" charset="-122"/>
                <a:ea typeface="微软雅黑" panose="020B0503020204020204" pitchFamily="34" charset="-122"/>
              </a:rPr>
              <a:t>0</a:t>
            </a:r>
            <a:r>
              <a:rPr lang="zh-CN" altLang="en-US" sz="2400" b="1" dirty="0" smtClean="0">
                <a:solidFill>
                  <a:prstClr val="white"/>
                </a:solidFill>
                <a:latin typeface="微软雅黑" panose="020B0503020204020204" pitchFamily="34" charset="-122"/>
                <a:ea typeface="微软雅黑" panose="020B0503020204020204" pitchFamily="34" charset="-122"/>
              </a:rPr>
              <a:t>到</a:t>
            </a:r>
            <a:r>
              <a:rPr lang="en-US" altLang="zh-CN" sz="2400" b="1" dirty="0" smtClean="0">
                <a:solidFill>
                  <a:prstClr val="white"/>
                </a:solidFill>
                <a:latin typeface="微软雅黑" panose="020B0503020204020204" pitchFamily="34" charset="-122"/>
                <a:ea typeface="微软雅黑" panose="020B0503020204020204" pitchFamily="34" charset="-122"/>
              </a:rPr>
              <a:t>1912873815</a:t>
            </a:r>
            <a:r>
              <a:rPr lang="zh-CN" altLang="en-US" sz="2400" b="1" dirty="0" smtClean="0">
                <a:solidFill>
                  <a:prstClr val="white"/>
                </a:solidFill>
                <a:latin typeface="微软雅黑" panose="020B0503020204020204" pitchFamily="34" charset="-122"/>
                <a:ea typeface="微软雅黑" panose="020B0503020204020204" pitchFamily="34" charset="-122"/>
              </a:rPr>
              <a:t>不等，用于度量一个节点在网络中最短路径上出现的频率，其数值越大越能证明其在网络拓扑中处于核心价值的位置。并且，中介中心数越大，其度数也相对越大，紧密中心数也相对越小，从侧面也能说明其在拓扑中处于关键性的位置。</a:t>
            </a:r>
          </a:p>
        </p:txBody>
      </p:sp>
      <p:pic>
        <p:nvPicPr>
          <p:cNvPr id="8" name="图片 7"/>
          <p:cNvPicPr/>
          <p:nvPr/>
        </p:nvPicPr>
        <p:blipFill rotWithShape="1">
          <a:blip r:embed="rId3"/>
          <a:srcRect b="15070"/>
          <a:stretch/>
        </p:blipFill>
        <p:spPr bwMode="auto">
          <a:xfrm>
            <a:off x="4210616" y="3076940"/>
            <a:ext cx="6848309" cy="344230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75655104"/>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5</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六度分离理论验证</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9" name="文本框 8"/>
          <p:cNvSpPr txBox="1"/>
          <p:nvPr/>
        </p:nvSpPr>
        <p:spPr>
          <a:xfrm>
            <a:off x="3592407" y="657364"/>
            <a:ext cx="8084729" cy="2308324"/>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六度分离的验证</a:t>
            </a:r>
            <a:r>
              <a:rPr lang="en-US" altLang="zh-CN" sz="2400" b="1" dirty="0" smtClean="0">
                <a:solidFill>
                  <a:prstClr val="white"/>
                </a:solidFill>
                <a:latin typeface="微软雅黑" panose="020B0503020204020204" pitchFamily="34" charset="-122"/>
                <a:ea typeface="微软雅黑" panose="020B0503020204020204" pitchFamily="34" charset="-122"/>
              </a:rPr>
              <a:t>	</a:t>
            </a:r>
          </a:p>
          <a:p>
            <a:endParaRPr lang="en-US" altLang="zh-CN" sz="2400" b="1" dirty="0">
              <a:solidFill>
                <a:prstClr val="white"/>
              </a:solidFill>
              <a:latin typeface="微软雅黑" panose="020B0503020204020204" pitchFamily="34" charset="-122"/>
              <a:ea typeface="微软雅黑" panose="020B0503020204020204" pitchFamily="34" charset="-122"/>
            </a:endParaRPr>
          </a:p>
          <a:p>
            <a:r>
              <a:rPr lang="en-US" altLang="zh-CN" sz="2400" b="1" dirty="0">
                <a:solidFill>
                  <a:prstClr val="white"/>
                </a:solidFill>
                <a:latin typeface="微软雅黑" panose="020B0503020204020204" pitchFamily="34" charset="-122"/>
                <a:ea typeface="微软雅黑" panose="020B0503020204020204" pitchFamily="34" charset="-122"/>
              </a:rPr>
              <a:t> </a:t>
            </a:r>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分析的统计数据，由于紧密中心数计算的是特定节点到拓扑下其他任意节点的平均跳数，所以将</a:t>
            </a:r>
            <a:r>
              <a:rPr lang="en-US" altLang="zh-CN" sz="2400" b="1" dirty="0" smtClean="0">
                <a:solidFill>
                  <a:prstClr val="white"/>
                </a:solidFill>
                <a:latin typeface="微软雅黑" panose="020B0503020204020204" pitchFamily="34" charset="-122"/>
                <a:ea typeface="微软雅黑" panose="020B0503020204020204" pitchFamily="34" charset="-122"/>
              </a:rPr>
              <a:t>94560</a:t>
            </a:r>
            <a:r>
              <a:rPr lang="zh-CN" altLang="en-US" sz="2400" b="1" dirty="0" smtClean="0">
                <a:solidFill>
                  <a:prstClr val="white"/>
                </a:solidFill>
                <a:latin typeface="微软雅黑" panose="020B0503020204020204" pitchFamily="34" charset="-122"/>
                <a:ea typeface="微软雅黑" panose="020B0503020204020204" pitchFamily="34" charset="-122"/>
              </a:rPr>
              <a:t>个节点的紧密中心数取平均，即可得到任意两节点之间的平均跳数。经过统计计算，得到其值为：</a:t>
            </a:r>
            <a:r>
              <a:rPr lang="en-US" altLang="zh-CN" sz="2400" b="1" dirty="0" smtClean="0">
                <a:solidFill>
                  <a:prstClr val="white"/>
                </a:solidFill>
                <a:latin typeface="微软雅黑" panose="020B0503020204020204" pitchFamily="34" charset="-122"/>
                <a:ea typeface="微软雅黑" panose="020B0503020204020204" pitchFamily="34" charset="-122"/>
              </a:rPr>
              <a:t>5.442160535</a:t>
            </a:r>
            <a:r>
              <a:rPr lang="zh-CN" altLang="en-US" sz="2400" b="1" dirty="0" smtClean="0">
                <a:solidFill>
                  <a:prstClr val="white"/>
                </a:solidFill>
                <a:latin typeface="微软雅黑" panose="020B0503020204020204" pitchFamily="34" charset="-122"/>
                <a:ea typeface="微软雅黑" panose="020B0503020204020204" pitchFamily="34" charset="-122"/>
              </a:rPr>
              <a:t>。</a:t>
            </a:r>
          </a:p>
        </p:txBody>
      </p:sp>
      <p:sp>
        <p:nvSpPr>
          <p:cNvPr id="8" name="文本框 7"/>
          <p:cNvSpPr txBox="1"/>
          <p:nvPr/>
        </p:nvSpPr>
        <p:spPr>
          <a:xfrm>
            <a:off x="3592406" y="3473520"/>
            <a:ext cx="8084729" cy="2308324"/>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       在有限由的、且又足够大的拓扑下，任意两节点之间的平均距离为</a:t>
            </a:r>
            <a:r>
              <a:rPr lang="en-US" altLang="zh-CN" sz="2400" b="1" dirty="0" smtClean="0">
                <a:solidFill>
                  <a:prstClr val="white"/>
                </a:solidFill>
                <a:latin typeface="微软雅黑" panose="020B0503020204020204" pitchFamily="34" charset="-122"/>
                <a:ea typeface="微软雅黑" panose="020B0503020204020204" pitchFamily="34" charset="-122"/>
              </a:rPr>
              <a:t>5.44≈6</a:t>
            </a:r>
            <a:r>
              <a:rPr lang="zh-CN" altLang="en-US" sz="2400" b="1" dirty="0" smtClean="0">
                <a:solidFill>
                  <a:prstClr val="white"/>
                </a:solidFill>
                <a:latin typeface="微软雅黑" panose="020B0503020204020204" pitchFamily="34" charset="-122"/>
                <a:ea typeface="微软雅黑" panose="020B0503020204020204" pitchFamily="34" charset="-122"/>
              </a:rPr>
              <a:t>跳，那么在更为复杂的真实拓扑下，即使存在少量节点之间不可达或跳数大于等于</a:t>
            </a:r>
            <a:r>
              <a:rPr lang="en-US" altLang="zh-CN" sz="2400" b="1" dirty="0" smtClean="0">
                <a:solidFill>
                  <a:prstClr val="white"/>
                </a:solidFill>
                <a:latin typeface="微软雅黑" panose="020B0503020204020204" pitchFamily="34" charset="-122"/>
                <a:ea typeface="微软雅黑" panose="020B0503020204020204" pitchFamily="34" charset="-122"/>
              </a:rPr>
              <a:t>7</a:t>
            </a:r>
            <a:r>
              <a:rPr lang="zh-CN" altLang="en-US" sz="2400" b="1" dirty="0" smtClean="0">
                <a:solidFill>
                  <a:prstClr val="white"/>
                </a:solidFill>
                <a:latin typeface="微软雅黑" panose="020B0503020204020204" pitchFamily="34" charset="-122"/>
                <a:ea typeface="微软雅黑" panose="020B0503020204020204" pitchFamily="34" charset="-122"/>
              </a:rPr>
              <a:t>跳，但对于绝大多数节点来说，任意节点之间的平均距离应当也不足</a:t>
            </a:r>
            <a:r>
              <a:rPr lang="en-US" altLang="zh-CN" sz="2400" b="1" dirty="0" smtClean="0">
                <a:solidFill>
                  <a:prstClr val="white"/>
                </a:solidFill>
                <a:latin typeface="微软雅黑" panose="020B0503020204020204" pitchFamily="34" charset="-122"/>
                <a:ea typeface="微软雅黑" panose="020B0503020204020204" pitchFamily="34" charset="-122"/>
              </a:rPr>
              <a:t>6</a:t>
            </a:r>
            <a:r>
              <a:rPr lang="zh-CN" altLang="en-US" sz="2400" b="1" dirty="0" smtClean="0">
                <a:solidFill>
                  <a:prstClr val="white"/>
                </a:solidFill>
                <a:latin typeface="微软雅黑" panose="020B0503020204020204" pitchFamily="34" charset="-122"/>
                <a:ea typeface="微软雅黑" panose="020B0503020204020204" pitchFamily="34" charset="-122"/>
              </a:rPr>
              <a:t>跳。因此，真实社交网络环境下，用户之间的跳数在</a:t>
            </a:r>
            <a:r>
              <a:rPr lang="en-US" altLang="zh-CN" sz="2400" b="1" dirty="0" smtClean="0">
                <a:solidFill>
                  <a:prstClr val="white"/>
                </a:solidFill>
                <a:latin typeface="微软雅黑" panose="020B0503020204020204" pitchFamily="34" charset="-122"/>
                <a:ea typeface="微软雅黑" panose="020B0503020204020204" pitchFamily="34" charset="-122"/>
              </a:rPr>
              <a:t>6</a:t>
            </a:r>
            <a:r>
              <a:rPr lang="zh-CN" altLang="en-US" sz="2400" b="1" dirty="0" smtClean="0">
                <a:solidFill>
                  <a:prstClr val="white"/>
                </a:solidFill>
                <a:latin typeface="微软雅黑" panose="020B0503020204020204" pitchFamily="34" charset="-122"/>
                <a:ea typeface="微软雅黑" panose="020B0503020204020204" pitchFamily="34" charset="-122"/>
              </a:rPr>
              <a:t>跳以下满足六度分离理论。</a:t>
            </a:r>
          </a:p>
        </p:txBody>
      </p:sp>
    </p:spTree>
    <p:extLst>
      <p:ext uri="{BB962C8B-B14F-4D97-AF65-F5344CB8AC3E}">
        <p14:creationId xmlns:p14="http://schemas.microsoft.com/office/powerpoint/2010/main" val="226043905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圆角矩形 6"/>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1</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六度分离   理论背景</a:t>
            </a:r>
          </a:p>
        </p:txBody>
      </p:sp>
      <p:sp>
        <p:nvSpPr>
          <p:cNvPr id="28" name="文本框 27"/>
          <p:cNvSpPr txBox="1"/>
          <p:nvPr/>
        </p:nvSpPr>
        <p:spPr>
          <a:xfrm>
            <a:off x="3878889" y="793000"/>
            <a:ext cx="6130084"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六度分隔</a:t>
            </a:r>
            <a:r>
              <a:rPr lang="en-US" altLang="zh-CN" sz="2400" b="1" dirty="0">
                <a:solidFill>
                  <a:prstClr val="white"/>
                </a:solidFill>
                <a:latin typeface="微软雅黑" panose="020B0503020204020204" pitchFamily="34" charset="-122"/>
                <a:ea typeface="微软雅黑" panose="020B0503020204020204" pitchFamily="34" charset="-122"/>
              </a:rPr>
              <a:t>(Six Degrees of Separation)</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4868062" y="1359578"/>
            <a:ext cx="6130084"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哈佛大学社会心理学教授</a:t>
            </a:r>
            <a:r>
              <a:rPr lang="en-US" altLang="zh-CN" sz="2400" b="1" dirty="0">
                <a:solidFill>
                  <a:prstClr val="white"/>
                </a:solidFill>
                <a:latin typeface="微软雅黑" panose="020B0503020204020204" pitchFamily="34" charset="-122"/>
                <a:ea typeface="微软雅黑" panose="020B0503020204020204" pitchFamily="34" charset="-122"/>
              </a:rPr>
              <a:t>Stanley Milgram</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3878889" y="2377450"/>
            <a:ext cx="6130084"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连锁信件实验</a:t>
            </a:r>
          </a:p>
        </p:txBody>
      </p:sp>
      <p:sp>
        <p:nvSpPr>
          <p:cNvPr id="36" name="文本框 35"/>
          <p:cNvSpPr txBox="1"/>
          <p:nvPr/>
        </p:nvSpPr>
        <p:spPr>
          <a:xfrm>
            <a:off x="5120622" y="2966794"/>
            <a:ext cx="6130084"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任意两个人都可通过平均</a:t>
            </a:r>
            <a:r>
              <a:rPr lang="en-US" altLang="zh-CN" sz="2400" b="1" dirty="0">
                <a:solidFill>
                  <a:prstClr val="white"/>
                </a:solidFill>
                <a:latin typeface="微软雅黑" panose="020B0503020204020204" pitchFamily="34" charset="-122"/>
                <a:ea typeface="微软雅黑" panose="020B0503020204020204" pitchFamily="34" charset="-122"/>
              </a:rPr>
              <a:t>6</a:t>
            </a:r>
            <a:r>
              <a:rPr lang="zh-CN" altLang="en-US" sz="2400" b="1" dirty="0">
                <a:solidFill>
                  <a:prstClr val="white"/>
                </a:solidFill>
                <a:latin typeface="微软雅黑" panose="020B0503020204020204" pitchFamily="34" charset="-122"/>
                <a:ea typeface="微软雅黑" panose="020B0503020204020204" pitchFamily="34" charset="-122"/>
              </a:rPr>
              <a:t>个熟人联系起来</a:t>
            </a:r>
          </a:p>
        </p:txBody>
      </p:sp>
      <p:sp>
        <p:nvSpPr>
          <p:cNvPr id="37" name="文本框 36"/>
          <p:cNvSpPr txBox="1"/>
          <p:nvPr/>
        </p:nvSpPr>
        <p:spPr>
          <a:xfrm>
            <a:off x="3878889" y="4009827"/>
            <a:ext cx="6130084"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“六度分割”在互联网中极具商业价值</a:t>
            </a:r>
          </a:p>
        </p:txBody>
      </p:sp>
      <p:sp>
        <p:nvSpPr>
          <p:cNvPr id="38" name="文本框 37"/>
          <p:cNvSpPr txBox="1"/>
          <p:nvPr/>
        </p:nvSpPr>
        <p:spPr>
          <a:xfrm>
            <a:off x="6659160" y="4599171"/>
            <a:ext cx="5017976" cy="461665"/>
          </a:xfrm>
          <a:prstGeom prst="rect">
            <a:avLst/>
          </a:prstGeom>
          <a:noFill/>
        </p:spPr>
        <p:txBody>
          <a:bodyPr wrap="square" rtlCol="0">
            <a:spAutoFit/>
          </a:bodyPr>
          <a:lstStyle/>
          <a:p>
            <a:r>
              <a:rPr lang="en-US" altLang="zh-CN" sz="2400" b="1" dirty="0">
                <a:solidFill>
                  <a:prstClr val="white"/>
                </a:solidFill>
                <a:latin typeface="微软雅黑" panose="020B0503020204020204" pitchFamily="34" charset="-122"/>
                <a:ea typeface="微软雅黑" panose="020B0503020204020204" pitchFamily="34" charset="-122"/>
              </a:rPr>
              <a:t>Blog</a:t>
            </a:r>
            <a:r>
              <a:rPr lang="zh-CN" altLang="en-US" sz="2400" b="1" dirty="0">
                <a:solidFill>
                  <a:prstClr val="white"/>
                </a:solidFill>
                <a:latin typeface="微软雅黑" panose="020B0503020204020204" pitchFamily="34" charset="-122"/>
                <a:ea typeface="微软雅黑" panose="020B0503020204020204" pitchFamily="34" charset="-122"/>
              </a:rPr>
              <a:t>、</a:t>
            </a:r>
            <a:r>
              <a:rPr lang="en-US" altLang="zh-CN" sz="2400" b="1" dirty="0">
                <a:solidFill>
                  <a:prstClr val="white"/>
                </a:solidFill>
                <a:latin typeface="微软雅黑" panose="020B0503020204020204" pitchFamily="34" charset="-122"/>
                <a:ea typeface="微软雅黑" panose="020B0503020204020204" pitchFamily="34" charset="-122"/>
              </a:rPr>
              <a:t>Facebook</a:t>
            </a:r>
            <a:r>
              <a:rPr lang="zh-CN" altLang="en-US" sz="2400" b="1" dirty="0">
                <a:solidFill>
                  <a:prstClr val="white"/>
                </a:solidFill>
                <a:latin typeface="微软雅黑" panose="020B0503020204020204" pitchFamily="34" charset="-122"/>
                <a:ea typeface="微软雅黑" panose="020B0503020204020204" pitchFamily="34" charset="-122"/>
              </a:rPr>
              <a:t>、</a:t>
            </a:r>
            <a:r>
              <a:rPr lang="en-US" altLang="zh-CN" sz="2400" b="1" dirty="0" err="1">
                <a:solidFill>
                  <a:prstClr val="white"/>
                </a:solidFill>
                <a:latin typeface="微软雅黑" panose="020B0503020204020204" pitchFamily="34" charset="-122"/>
                <a:ea typeface="微软雅黑" panose="020B0503020204020204" pitchFamily="34" charset="-122"/>
              </a:rPr>
              <a:t>LinkedIN</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9" name="文本框 38"/>
          <p:cNvSpPr txBox="1"/>
          <p:nvPr/>
        </p:nvSpPr>
        <p:spPr>
          <a:xfrm>
            <a:off x="4583225" y="5642204"/>
            <a:ext cx="6130084" cy="461665"/>
          </a:xfrm>
          <a:prstGeom prst="rect">
            <a:avLst/>
          </a:prstGeom>
          <a:noFill/>
        </p:spPr>
        <p:txBody>
          <a:bodyPr wrap="square" rtlCol="0">
            <a:spAutoFit/>
          </a:bodyPr>
          <a:lstStyle/>
          <a:p>
            <a:r>
              <a:rPr lang="zh-CN" altLang="en-US" sz="2400" b="1" dirty="0">
                <a:solidFill>
                  <a:prstClr val="white"/>
                </a:solidFill>
                <a:latin typeface="微软雅黑" panose="020B0503020204020204" pitchFamily="34" charset="-122"/>
                <a:ea typeface="微软雅黑" panose="020B0503020204020204" pitchFamily="34" charset="-122"/>
              </a:rPr>
              <a:t>信息时代对人类社会的再一次理解与探索</a:t>
            </a:r>
          </a:p>
        </p:txBody>
      </p:sp>
    </p:spTree>
    <p:extLst>
      <p:ext uri="{BB962C8B-B14F-4D97-AF65-F5344CB8AC3E}">
        <p14:creationId xmlns:p14="http://schemas.microsoft.com/office/powerpoint/2010/main" val="211052628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305628" y="3931417"/>
            <a:ext cx="9165772" cy="1107996"/>
          </a:xfrm>
          <a:prstGeom prst="rect">
            <a:avLst/>
          </a:prstGeom>
          <a:noFill/>
        </p:spPr>
        <p:txBody>
          <a:bodyPr wrap="square" rtlCol="0">
            <a:spAutoFit/>
          </a:bodyPr>
          <a:lstStyle/>
          <a:p>
            <a:r>
              <a:rPr lang="zh-CN" altLang="en-US" sz="6600" b="1" dirty="0" smtClean="0">
                <a:solidFill>
                  <a:srgbClr val="F8C864"/>
                </a:solidFill>
                <a:latin typeface="方正静蕾简体" panose="02000000000000000000" pitchFamily="2" charset="-122"/>
                <a:ea typeface="方正静蕾简体" panose="02000000000000000000" pitchFamily="2" charset="-122"/>
              </a:rPr>
              <a:t>互联网数据</a:t>
            </a:r>
            <a:r>
              <a:rPr lang="zh-CN" altLang="en-US" sz="3200" dirty="0" smtClean="0">
                <a:solidFill>
                  <a:schemeClr val="bg1"/>
                </a:solidFill>
                <a:latin typeface="微软雅黑" panose="020B0503020204020204" pitchFamily="34" charset="-122"/>
                <a:ea typeface="微软雅黑" panose="020B0503020204020204" pitchFamily="34" charset="-122"/>
              </a:rPr>
              <a:t>使小世界现象更加透明</a:t>
            </a:r>
            <a:endParaRPr lang="zh-CN" altLang="en-US" sz="3200" dirty="0">
              <a:solidFill>
                <a:schemeClr val="bg1"/>
              </a:solidFill>
              <a:latin typeface="微软雅黑" panose="020B0503020204020204" pitchFamily="34" charset="-122"/>
              <a:ea typeface="微软雅黑" panose="020B0503020204020204" pitchFamily="34" charset="-122"/>
            </a:endParaRPr>
          </a:p>
        </p:txBody>
      </p:sp>
      <p:sp>
        <p:nvSpPr>
          <p:cNvPr id="4" name="矩形 3"/>
          <p:cNvSpPr/>
          <p:nvPr/>
        </p:nvSpPr>
        <p:spPr>
          <a:xfrm>
            <a:off x="1678194" y="2518621"/>
            <a:ext cx="6853158" cy="1107996"/>
          </a:xfrm>
          <a:prstGeom prst="rect">
            <a:avLst/>
          </a:prstGeom>
        </p:spPr>
        <p:txBody>
          <a:bodyPr wrap="none">
            <a:spAutoFit/>
          </a:bodyPr>
          <a:lstStyle/>
          <a:p>
            <a:r>
              <a:rPr lang="zh-CN" altLang="en-US" sz="6600" dirty="0" smtClean="0">
                <a:solidFill>
                  <a:srgbClr val="F26667"/>
                </a:solidFill>
                <a:latin typeface="方正超粗黑简体" panose="03000509000000000000" pitchFamily="65" charset="-122"/>
                <a:ea typeface="方正超粗黑简体" panose="03000509000000000000" pitchFamily="65" charset="-122"/>
              </a:rPr>
              <a:t>六度分离</a:t>
            </a:r>
            <a:r>
              <a:rPr lang="zh-CN" altLang="en-US" sz="3200" dirty="0" smtClean="0">
                <a:solidFill>
                  <a:schemeClr val="bg1"/>
                </a:solidFill>
                <a:latin typeface="微软雅黑" panose="020B0503020204020204" pitchFamily="34" charset="-122"/>
                <a:ea typeface="微软雅黑" panose="020B0503020204020204" pitchFamily="34" charset="-122"/>
              </a:rPr>
              <a:t>不仅存在社会科学</a:t>
            </a:r>
            <a:endParaRPr lang="zh-CN" altLang="en-US" sz="3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1291435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椭圆 7"/>
          <p:cNvSpPr/>
          <p:nvPr/>
        </p:nvSpPr>
        <p:spPr>
          <a:xfrm>
            <a:off x="2650914" y="2905825"/>
            <a:ext cx="2396013" cy="2429879"/>
          </a:xfrm>
          <a:prstGeom prst="ellipse">
            <a:avLst/>
          </a:prstGeom>
          <a:solidFill>
            <a:schemeClr val="bg1">
              <a:alpha val="74000"/>
            </a:schemeClr>
          </a:solidFill>
          <a:ln>
            <a:noFill/>
          </a:ln>
          <a:effectLst>
            <a:outerShdw blurRad="342900" sx="102000" sy="102000" algn="ctr" rotWithShape="0">
              <a:prstClr val="black">
                <a:alpha val="3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sp>
        <p:nvSpPr>
          <p:cNvPr id="7" name="圆角矩形 6"/>
          <p:cNvSpPr/>
          <p:nvPr/>
        </p:nvSpPr>
        <p:spPr>
          <a:xfrm rot="985526">
            <a:off x="3426319" y="1968498"/>
            <a:ext cx="5515919" cy="2466663"/>
          </a:xfrm>
          <a:prstGeom prst="roundRect">
            <a:avLst>
              <a:gd name="adj" fmla="val 26944"/>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文本框 2"/>
          <p:cNvSpPr txBox="1"/>
          <p:nvPr/>
        </p:nvSpPr>
        <p:spPr>
          <a:xfrm rot="900861">
            <a:off x="6256848" y="3446154"/>
            <a:ext cx="2561772" cy="1107996"/>
          </a:xfrm>
          <a:prstGeom prst="rect">
            <a:avLst/>
          </a:prstGeom>
          <a:noFill/>
        </p:spPr>
        <p:txBody>
          <a:bodyPr wrap="square" rtlCol="0">
            <a:spAutoFit/>
          </a:bodyPr>
          <a:lstStyle/>
          <a:p>
            <a:r>
              <a:rPr lang="en-US" altLang="zh-CN" sz="6600" b="1" dirty="0" smtClean="0">
                <a:solidFill>
                  <a:srgbClr val="F8C864"/>
                </a:solidFill>
                <a:ea typeface="方正静蕾简体" panose="02000000000000000000" pitchFamily="2" charset="-122"/>
              </a:rPr>
              <a:t>You!</a:t>
            </a:r>
            <a:endParaRPr lang="zh-CN" altLang="en-US" sz="3200" dirty="0">
              <a:solidFill>
                <a:schemeClr val="bg1"/>
              </a:solidFill>
              <a:ea typeface="微软雅黑" panose="020B0503020204020204" pitchFamily="34" charset="-122"/>
            </a:endParaRPr>
          </a:p>
        </p:txBody>
      </p:sp>
      <p:sp>
        <p:nvSpPr>
          <p:cNvPr id="4" name="矩形 3"/>
          <p:cNvSpPr/>
          <p:nvPr/>
        </p:nvSpPr>
        <p:spPr>
          <a:xfrm rot="900861">
            <a:off x="4205398" y="1987379"/>
            <a:ext cx="2300630" cy="1107996"/>
          </a:xfrm>
          <a:prstGeom prst="rect">
            <a:avLst/>
          </a:prstGeom>
        </p:spPr>
        <p:txBody>
          <a:bodyPr wrap="none">
            <a:spAutoFit/>
          </a:bodyPr>
          <a:lstStyle/>
          <a:p>
            <a:r>
              <a:rPr lang="en-US" altLang="zh-CN" sz="6600" dirty="0" smtClean="0">
                <a:solidFill>
                  <a:srgbClr val="F26667"/>
                </a:solidFill>
                <a:ea typeface="方正超粗黑简体" panose="03000509000000000000" pitchFamily="65" charset="-122"/>
              </a:rPr>
              <a:t>Thank</a:t>
            </a:r>
            <a:endParaRPr lang="zh-CN" altLang="en-US" sz="3200" dirty="0">
              <a:ea typeface="微软雅黑" panose="020B0503020204020204" pitchFamily="34" charset="-122"/>
            </a:endParaRPr>
          </a:p>
        </p:txBody>
      </p:sp>
      <p:sp>
        <p:nvSpPr>
          <p:cNvPr id="5" name="文本框 4"/>
          <p:cNvSpPr txBox="1"/>
          <p:nvPr/>
        </p:nvSpPr>
        <p:spPr>
          <a:xfrm>
            <a:off x="9231207" y="6270764"/>
            <a:ext cx="2821093" cy="46166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2015</a:t>
            </a:r>
            <a:r>
              <a:rPr lang="zh-CN" altLang="en-US" sz="2400" b="1" dirty="0" smtClean="0">
                <a:solidFill>
                  <a:prstClr val="white"/>
                </a:solidFill>
                <a:latin typeface="微软雅黑" panose="020B0503020204020204" pitchFamily="34" charset="-122"/>
                <a:ea typeface="微软雅黑" panose="020B0503020204020204" pitchFamily="34" charset="-122"/>
              </a:rPr>
              <a:t>年</a:t>
            </a:r>
            <a:r>
              <a:rPr lang="en-US" altLang="zh-CN" sz="2400" b="1" dirty="0" smtClean="0">
                <a:solidFill>
                  <a:prstClr val="white"/>
                </a:solidFill>
                <a:latin typeface="微软雅黑" panose="020B0503020204020204" pitchFamily="34" charset="-122"/>
                <a:ea typeface="微软雅黑" panose="020B0503020204020204" pitchFamily="34" charset="-122"/>
              </a:rPr>
              <a:t>01</a:t>
            </a:r>
            <a:r>
              <a:rPr lang="zh-CN" altLang="en-US" sz="2400" b="1" dirty="0" smtClean="0">
                <a:solidFill>
                  <a:prstClr val="white"/>
                </a:solidFill>
                <a:latin typeface="微软雅黑" panose="020B0503020204020204" pitchFamily="34" charset="-122"/>
                <a:ea typeface="微软雅黑" panose="020B0503020204020204" pitchFamily="34" charset="-122"/>
              </a:rPr>
              <a:t>月</a:t>
            </a:r>
            <a:r>
              <a:rPr lang="en-US" altLang="zh-CN" sz="2400" b="1" dirty="0" smtClean="0">
                <a:solidFill>
                  <a:prstClr val="white"/>
                </a:solidFill>
                <a:latin typeface="微软雅黑" panose="020B0503020204020204" pitchFamily="34" charset="-122"/>
                <a:ea typeface="微软雅黑" panose="020B0503020204020204" pitchFamily="34" charset="-122"/>
              </a:rPr>
              <a:t>08</a:t>
            </a:r>
            <a:r>
              <a:rPr lang="zh-CN" altLang="en-US" sz="2400" b="1" dirty="0" smtClean="0">
                <a:solidFill>
                  <a:prstClr val="white"/>
                </a:solidFill>
                <a:latin typeface="微软雅黑" panose="020B0503020204020204" pitchFamily="34" charset="-122"/>
                <a:ea typeface="微软雅黑" panose="020B0503020204020204" pitchFamily="34" charset="-122"/>
              </a:rPr>
              <a:t>日</a:t>
            </a:r>
          </a:p>
        </p:txBody>
      </p:sp>
      <p:sp>
        <p:nvSpPr>
          <p:cNvPr id="6" name="文本框 5"/>
          <p:cNvSpPr txBox="1"/>
          <p:nvPr/>
        </p:nvSpPr>
        <p:spPr>
          <a:xfrm>
            <a:off x="328507" y="290499"/>
            <a:ext cx="3207929"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网络科学与策略机制</a:t>
            </a:r>
          </a:p>
        </p:txBody>
      </p:sp>
      <p:sp>
        <p:nvSpPr>
          <p:cNvPr id="9" name="文本框 8"/>
          <p:cNvSpPr txBox="1"/>
          <p:nvPr/>
        </p:nvSpPr>
        <p:spPr>
          <a:xfrm>
            <a:off x="2874057" y="3766821"/>
            <a:ext cx="2088937" cy="707886"/>
          </a:xfrm>
          <a:prstGeom prst="rect">
            <a:avLst/>
          </a:prstGeom>
          <a:noFill/>
        </p:spPr>
        <p:txBody>
          <a:bodyPr wrap="square" rtlCol="0">
            <a:spAutoFit/>
          </a:bodyPr>
          <a:lstStyle/>
          <a:p>
            <a:r>
              <a:rPr lang="en-US" altLang="zh-CN" sz="4000" dirty="0">
                <a:solidFill>
                  <a:srgbClr val="D2615E"/>
                </a:solidFill>
                <a:effectLst>
                  <a:outerShdw blurRad="63500" sx="102000" sy="102000" algn="ctr" rotWithShape="0">
                    <a:prstClr val="black">
                      <a:alpha val="40000"/>
                    </a:prstClr>
                  </a:outerShdw>
                </a:effectLst>
                <a:latin typeface="华文琥珀" panose="02010800040101010101" pitchFamily="2" charset="-122"/>
                <a:ea typeface="华文琥珀" panose="02010800040101010101" pitchFamily="2" charset="-122"/>
              </a:rPr>
              <a:t>Group 2</a:t>
            </a:r>
          </a:p>
        </p:txBody>
      </p:sp>
    </p:spTree>
    <p:extLst>
      <p:ext uri="{BB962C8B-B14F-4D97-AF65-F5344CB8AC3E}">
        <p14:creationId xmlns:p14="http://schemas.microsoft.com/office/powerpoint/2010/main" val="80479285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drape"/>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圆角矩形 97"/>
          <p:cNvSpPr/>
          <p:nvPr/>
        </p:nvSpPr>
        <p:spPr>
          <a:xfrm>
            <a:off x="0" y="1306286"/>
            <a:ext cx="12192000" cy="4804228"/>
          </a:xfrm>
          <a:prstGeom prst="roundRect">
            <a:avLst>
              <a:gd name="adj" fmla="val 3978"/>
            </a:avLst>
          </a:pr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cxnSp>
        <p:nvCxnSpPr>
          <p:cNvPr id="2" name="直接连接符 1"/>
          <p:cNvCxnSpPr/>
          <p:nvPr/>
        </p:nvCxnSpPr>
        <p:spPr>
          <a:xfrm>
            <a:off x="641797" y="3542558"/>
            <a:ext cx="10908405" cy="28138"/>
          </a:xfrm>
          <a:prstGeom prst="line">
            <a:avLst/>
          </a:prstGeom>
          <a:ln w="38100">
            <a:solidFill>
              <a:schemeClr val="bg1">
                <a:lumMod val="65000"/>
                <a:alpha val="66000"/>
              </a:schemeClr>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5323554" y="2258991"/>
            <a:ext cx="917826" cy="1380512"/>
            <a:chOff x="6075042" y="2292241"/>
            <a:chExt cx="917826" cy="1380512"/>
          </a:xfrm>
        </p:grpSpPr>
        <p:sp>
          <p:nvSpPr>
            <p:cNvPr id="5" name="椭圆 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4" name="组合 13"/>
            <p:cNvGrpSpPr/>
            <p:nvPr/>
          </p:nvGrpSpPr>
          <p:grpSpPr>
            <a:xfrm>
              <a:off x="6075042" y="2292241"/>
              <a:ext cx="729345" cy="739664"/>
              <a:chOff x="1210613" y="2107574"/>
              <a:chExt cx="927279" cy="983356"/>
            </a:xfrm>
          </p:grpSpPr>
          <p:sp>
            <p:nvSpPr>
              <p:cNvPr id="15" name="椭圆 1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6" name="椭圆 15"/>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6221249" y="2459536"/>
              <a:ext cx="396836" cy="469533"/>
              <a:chOff x="2473510" y="1174038"/>
              <a:chExt cx="4073466" cy="4684571"/>
            </a:xfrm>
            <a:solidFill>
              <a:schemeClr val="bg1">
                <a:lumMod val="95000"/>
              </a:schemeClr>
            </a:solidFill>
          </p:grpSpPr>
          <p:sp>
            <p:nvSpPr>
              <p:cNvPr id="68" name="椭圆 67"/>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92" name="文本框 91"/>
          <p:cNvSpPr txBox="1"/>
          <p:nvPr/>
        </p:nvSpPr>
        <p:spPr>
          <a:xfrm>
            <a:off x="1694118" y="3751133"/>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1</a:t>
            </a:r>
            <a:endParaRPr lang="zh-CN" altLang="en-US" sz="2800" b="1" dirty="0">
              <a:solidFill>
                <a:prstClr val="white"/>
              </a:solidFill>
              <a:ea typeface="微软雅黑" panose="020B0503020204020204" pitchFamily="34" charset="-122"/>
            </a:endParaRPr>
          </a:p>
        </p:txBody>
      </p:sp>
      <p:sp>
        <p:nvSpPr>
          <p:cNvPr id="99" name="文本框 98"/>
          <p:cNvSpPr txBox="1"/>
          <p:nvPr/>
        </p:nvSpPr>
        <p:spPr>
          <a:xfrm>
            <a:off x="531832" y="1693046"/>
            <a:ext cx="3159083"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六度分离理论背景</a:t>
            </a:r>
          </a:p>
        </p:txBody>
      </p:sp>
      <p:sp>
        <p:nvSpPr>
          <p:cNvPr id="72" name="文本框 71"/>
          <p:cNvSpPr txBox="1"/>
          <p:nvPr/>
        </p:nvSpPr>
        <p:spPr>
          <a:xfrm>
            <a:off x="3353127" y="4952498"/>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方案论述</a:t>
            </a:r>
          </a:p>
        </p:txBody>
      </p:sp>
      <p:sp>
        <p:nvSpPr>
          <p:cNvPr id="73" name="文本框 72"/>
          <p:cNvSpPr txBox="1"/>
          <p:nvPr/>
        </p:nvSpPr>
        <p:spPr>
          <a:xfrm>
            <a:off x="4956536" y="1607333"/>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数据获取</a:t>
            </a:r>
          </a:p>
        </p:txBody>
      </p:sp>
      <p:sp>
        <p:nvSpPr>
          <p:cNvPr id="74" name="文本框 73"/>
          <p:cNvSpPr txBox="1"/>
          <p:nvPr/>
        </p:nvSpPr>
        <p:spPr>
          <a:xfrm>
            <a:off x="7009167" y="4976655"/>
            <a:ext cx="2724657"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Gephi</a:t>
            </a:r>
            <a:r>
              <a:rPr lang="zh-CN" altLang="en-US" sz="2800" b="1" dirty="0">
                <a:solidFill>
                  <a:prstClr val="white"/>
                </a:solidFill>
                <a:latin typeface="幼圆" panose="02010509060101010101" pitchFamily="49" charset="-122"/>
                <a:ea typeface="幼圆" panose="02010509060101010101" pitchFamily="49" charset="-122"/>
              </a:rPr>
              <a:t>数据处理</a:t>
            </a:r>
          </a:p>
        </p:txBody>
      </p:sp>
      <p:sp>
        <p:nvSpPr>
          <p:cNvPr id="75" name="文本框 74"/>
          <p:cNvSpPr txBox="1"/>
          <p:nvPr/>
        </p:nvSpPr>
        <p:spPr>
          <a:xfrm>
            <a:off x="8158100" y="1596294"/>
            <a:ext cx="3151448"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六度分离理论验证</a:t>
            </a:r>
          </a:p>
        </p:txBody>
      </p:sp>
      <p:sp>
        <p:nvSpPr>
          <p:cNvPr id="77" name="椭圆 3"/>
          <p:cNvSpPr/>
          <p:nvPr/>
        </p:nvSpPr>
        <p:spPr>
          <a:xfrm rot="2179125">
            <a:off x="4114046" y="4314722"/>
            <a:ext cx="49031" cy="112926"/>
          </a:xfrm>
          <a:custGeom>
            <a:avLst/>
            <a:gdLst>
              <a:gd name="connsiteX0" fmla="*/ 0 w 432048"/>
              <a:gd name="connsiteY0" fmla="*/ 467495 h 934990"/>
              <a:gd name="connsiteX1" fmla="*/ 216024 w 432048"/>
              <a:gd name="connsiteY1" fmla="*/ 0 h 934990"/>
              <a:gd name="connsiteX2" fmla="*/ 432048 w 432048"/>
              <a:gd name="connsiteY2" fmla="*/ 467495 h 934990"/>
              <a:gd name="connsiteX3" fmla="*/ 216024 w 432048"/>
              <a:gd name="connsiteY3" fmla="*/ 934990 h 934990"/>
              <a:gd name="connsiteX4" fmla="*/ 0 w 432048"/>
              <a:gd name="connsiteY4" fmla="*/ 467495 h 934990"/>
              <a:gd name="connsiteX0" fmla="*/ 261 w 432309"/>
              <a:gd name="connsiteY0" fmla="*/ 494574 h 962069"/>
              <a:gd name="connsiteX1" fmla="*/ 253123 w 432309"/>
              <a:gd name="connsiteY1" fmla="*/ 0 h 962069"/>
              <a:gd name="connsiteX2" fmla="*/ 432309 w 432309"/>
              <a:gd name="connsiteY2" fmla="*/ 494574 h 962069"/>
              <a:gd name="connsiteX3" fmla="*/ 216285 w 432309"/>
              <a:gd name="connsiteY3" fmla="*/ 962069 h 962069"/>
              <a:gd name="connsiteX4" fmla="*/ 261 w 432309"/>
              <a:gd name="connsiteY4" fmla="*/ 494574 h 962069"/>
              <a:gd name="connsiteX0" fmla="*/ 1353 w 433401"/>
              <a:gd name="connsiteY0" fmla="*/ 494574 h 989147"/>
              <a:gd name="connsiteX1" fmla="*/ 254215 w 433401"/>
              <a:gd name="connsiteY1" fmla="*/ 0 h 989147"/>
              <a:gd name="connsiteX2" fmla="*/ 433401 w 433401"/>
              <a:gd name="connsiteY2" fmla="*/ 494574 h 989147"/>
              <a:gd name="connsiteX3" fmla="*/ 180539 w 433401"/>
              <a:gd name="connsiteY3" fmla="*/ 989147 h 989147"/>
              <a:gd name="connsiteX4" fmla="*/ 1353 w 433401"/>
              <a:gd name="connsiteY4" fmla="*/ 494574 h 989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401" h="989147">
                <a:moveTo>
                  <a:pt x="1353" y="494574"/>
                </a:moveTo>
                <a:cubicBezTo>
                  <a:pt x="13632" y="329716"/>
                  <a:pt x="134908" y="0"/>
                  <a:pt x="254215" y="0"/>
                </a:cubicBezTo>
                <a:cubicBezTo>
                  <a:pt x="373522" y="0"/>
                  <a:pt x="433401" y="236384"/>
                  <a:pt x="433401" y="494574"/>
                </a:cubicBezTo>
                <a:cubicBezTo>
                  <a:pt x="433401" y="752764"/>
                  <a:pt x="299846" y="989147"/>
                  <a:pt x="180539" y="989147"/>
                </a:cubicBezTo>
                <a:cubicBezTo>
                  <a:pt x="61232" y="989147"/>
                  <a:pt x="-10926" y="659432"/>
                  <a:pt x="1353" y="494574"/>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文本框 77"/>
          <p:cNvSpPr txBox="1"/>
          <p:nvPr/>
        </p:nvSpPr>
        <p:spPr>
          <a:xfrm>
            <a:off x="3157736" y="2763015"/>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2</a:t>
            </a:r>
            <a:endParaRPr lang="zh-CN" altLang="en-US" sz="2800" b="1" dirty="0">
              <a:solidFill>
                <a:prstClr val="white"/>
              </a:solidFill>
              <a:ea typeface="微软雅黑" panose="020B0503020204020204" pitchFamily="34" charset="-122"/>
            </a:endParaRPr>
          </a:p>
        </p:txBody>
      </p:sp>
      <p:sp>
        <p:nvSpPr>
          <p:cNvPr id="79" name="文本框 78"/>
          <p:cNvSpPr txBox="1"/>
          <p:nvPr/>
        </p:nvSpPr>
        <p:spPr>
          <a:xfrm>
            <a:off x="5605288" y="380358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3</a:t>
            </a:r>
            <a:endParaRPr lang="zh-CN" altLang="en-US" sz="2800" b="1" dirty="0">
              <a:solidFill>
                <a:prstClr val="white"/>
              </a:solidFill>
              <a:ea typeface="微软雅黑" panose="020B0503020204020204" pitchFamily="34" charset="-122"/>
            </a:endParaRPr>
          </a:p>
        </p:txBody>
      </p:sp>
      <p:sp>
        <p:nvSpPr>
          <p:cNvPr id="80" name="文本框 79"/>
          <p:cNvSpPr txBox="1"/>
          <p:nvPr/>
        </p:nvSpPr>
        <p:spPr>
          <a:xfrm>
            <a:off x="7242367" y="283942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4</a:t>
            </a:r>
            <a:endParaRPr lang="zh-CN" altLang="en-US" sz="2800" b="1" dirty="0">
              <a:solidFill>
                <a:prstClr val="white"/>
              </a:solidFill>
              <a:ea typeface="微软雅黑" panose="020B0503020204020204" pitchFamily="34" charset="-122"/>
            </a:endParaRPr>
          </a:p>
        </p:txBody>
      </p:sp>
      <p:sp>
        <p:nvSpPr>
          <p:cNvPr id="81" name="文本框 80"/>
          <p:cNvSpPr txBox="1"/>
          <p:nvPr/>
        </p:nvSpPr>
        <p:spPr>
          <a:xfrm>
            <a:off x="9468413" y="3781608"/>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5</a:t>
            </a:r>
            <a:endParaRPr lang="zh-CN" altLang="en-US" sz="2800" b="1" dirty="0">
              <a:solidFill>
                <a:prstClr val="white"/>
              </a:solidFill>
              <a:ea typeface="微软雅黑" panose="020B0503020204020204" pitchFamily="34" charset="-122"/>
            </a:endParaRPr>
          </a:p>
        </p:txBody>
      </p:sp>
      <p:grpSp>
        <p:nvGrpSpPr>
          <p:cNvPr id="85" name="组合 84"/>
          <p:cNvGrpSpPr/>
          <p:nvPr/>
        </p:nvGrpSpPr>
        <p:grpSpPr>
          <a:xfrm>
            <a:off x="9179565" y="2221299"/>
            <a:ext cx="917826" cy="1380512"/>
            <a:chOff x="6075042" y="2292241"/>
            <a:chExt cx="917826" cy="1380512"/>
          </a:xfrm>
        </p:grpSpPr>
        <p:sp>
          <p:nvSpPr>
            <p:cNvPr id="86" name="椭圆 8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87" name="组合 86"/>
            <p:cNvGrpSpPr/>
            <p:nvPr/>
          </p:nvGrpSpPr>
          <p:grpSpPr>
            <a:xfrm>
              <a:off x="6075042" y="2292241"/>
              <a:ext cx="729345" cy="739664"/>
              <a:chOff x="1210613" y="2107574"/>
              <a:chExt cx="927279" cy="983356"/>
            </a:xfrm>
          </p:grpSpPr>
          <p:sp>
            <p:nvSpPr>
              <p:cNvPr id="102" name="椭圆 101"/>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03" name="椭圆 102"/>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8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89" name="组合 88"/>
            <p:cNvGrpSpPr/>
            <p:nvPr/>
          </p:nvGrpSpPr>
          <p:grpSpPr>
            <a:xfrm>
              <a:off x="6221249" y="2459536"/>
              <a:ext cx="396836" cy="469533"/>
              <a:chOff x="2473510" y="1174038"/>
              <a:chExt cx="4073466" cy="4684571"/>
            </a:xfrm>
            <a:solidFill>
              <a:schemeClr val="bg1">
                <a:lumMod val="95000"/>
              </a:schemeClr>
            </a:solidFill>
          </p:grpSpPr>
          <p:sp>
            <p:nvSpPr>
              <p:cNvPr id="90" name="椭圆 8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4" name="组合 103"/>
          <p:cNvGrpSpPr/>
          <p:nvPr/>
        </p:nvGrpSpPr>
        <p:grpSpPr>
          <a:xfrm rot="10800000">
            <a:off x="3626453" y="3482537"/>
            <a:ext cx="917826" cy="1380512"/>
            <a:chOff x="6075042" y="2292241"/>
            <a:chExt cx="917826" cy="1380512"/>
          </a:xfrm>
        </p:grpSpPr>
        <p:sp>
          <p:nvSpPr>
            <p:cNvPr id="105" name="椭圆 10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06" name="组合 105"/>
            <p:cNvGrpSpPr/>
            <p:nvPr/>
          </p:nvGrpSpPr>
          <p:grpSpPr>
            <a:xfrm>
              <a:off x="6075042" y="2292241"/>
              <a:ext cx="729345" cy="739664"/>
              <a:chOff x="1210613" y="2107574"/>
              <a:chExt cx="927279" cy="983356"/>
            </a:xfrm>
          </p:grpSpPr>
          <p:sp>
            <p:nvSpPr>
              <p:cNvPr id="113" name="椭圆 112"/>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14" name="椭圆 113"/>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0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08" name="组合 107"/>
            <p:cNvGrpSpPr/>
            <p:nvPr/>
          </p:nvGrpSpPr>
          <p:grpSpPr>
            <a:xfrm>
              <a:off x="6221249" y="2459536"/>
              <a:ext cx="396836" cy="469533"/>
              <a:chOff x="2473510" y="1174038"/>
              <a:chExt cx="4073466" cy="4684571"/>
            </a:xfrm>
            <a:solidFill>
              <a:schemeClr val="bg1">
                <a:lumMod val="95000"/>
              </a:schemeClr>
            </a:solidFill>
          </p:grpSpPr>
          <p:sp>
            <p:nvSpPr>
              <p:cNvPr id="109" name="椭圆 108"/>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0"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1"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2"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15" name="组合 114"/>
          <p:cNvGrpSpPr/>
          <p:nvPr/>
        </p:nvGrpSpPr>
        <p:grpSpPr>
          <a:xfrm>
            <a:off x="1631274" y="2270707"/>
            <a:ext cx="917826" cy="1380512"/>
            <a:chOff x="6075042" y="2292241"/>
            <a:chExt cx="917826" cy="1380512"/>
          </a:xfrm>
        </p:grpSpPr>
        <p:sp>
          <p:nvSpPr>
            <p:cNvPr id="116" name="椭圆 11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17" name="组合 116"/>
            <p:cNvGrpSpPr/>
            <p:nvPr/>
          </p:nvGrpSpPr>
          <p:grpSpPr>
            <a:xfrm>
              <a:off x="6075042" y="2292241"/>
              <a:ext cx="729345" cy="739664"/>
              <a:chOff x="1210613" y="2107574"/>
              <a:chExt cx="927279" cy="983356"/>
            </a:xfrm>
          </p:grpSpPr>
          <p:sp>
            <p:nvSpPr>
              <p:cNvPr id="124" name="椭圆 123"/>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25" name="椭圆 124"/>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1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6221249" y="2459536"/>
              <a:ext cx="396836" cy="469533"/>
              <a:chOff x="2473510" y="1174038"/>
              <a:chExt cx="4073466" cy="4684571"/>
            </a:xfrm>
            <a:solidFill>
              <a:schemeClr val="bg1">
                <a:lumMod val="95000"/>
              </a:schemeClr>
            </a:solidFill>
          </p:grpSpPr>
          <p:sp>
            <p:nvSpPr>
              <p:cNvPr id="120" name="椭圆 11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2"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3"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26" name="组合 125"/>
          <p:cNvGrpSpPr/>
          <p:nvPr/>
        </p:nvGrpSpPr>
        <p:grpSpPr>
          <a:xfrm rot="10800000">
            <a:off x="7864907" y="3481029"/>
            <a:ext cx="917826" cy="1380512"/>
            <a:chOff x="6075042" y="2292241"/>
            <a:chExt cx="917826" cy="1380512"/>
          </a:xfrm>
        </p:grpSpPr>
        <p:sp>
          <p:nvSpPr>
            <p:cNvPr id="127" name="椭圆 126"/>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28" name="组合 127"/>
            <p:cNvGrpSpPr/>
            <p:nvPr/>
          </p:nvGrpSpPr>
          <p:grpSpPr>
            <a:xfrm>
              <a:off x="6075042" y="2292241"/>
              <a:ext cx="729345" cy="739664"/>
              <a:chOff x="1210613" y="2107574"/>
              <a:chExt cx="927279" cy="983356"/>
            </a:xfrm>
          </p:grpSpPr>
          <p:sp>
            <p:nvSpPr>
              <p:cNvPr id="135" name="椭圆 13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36" name="椭圆 135"/>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29"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6221249" y="2459536"/>
              <a:ext cx="396836" cy="469533"/>
              <a:chOff x="2473510" y="1174038"/>
              <a:chExt cx="4073466" cy="4684571"/>
            </a:xfrm>
            <a:solidFill>
              <a:schemeClr val="bg1">
                <a:lumMod val="95000"/>
              </a:schemeClr>
            </a:solidFill>
          </p:grpSpPr>
          <p:sp>
            <p:nvSpPr>
              <p:cNvPr id="131" name="椭圆 130"/>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2"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3"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4"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Tree>
    <p:extLst>
      <p:ext uri="{BB962C8B-B14F-4D97-AF65-F5344CB8AC3E}">
        <p14:creationId xmlns:p14="http://schemas.microsoft.com/office/powerpoint/2010/main" val="2958845171"/>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104"/>
                                        </p:tgtEl>
                                      </p:cBhvr>
                                    </p:animEffect>
                                    <p:animScale>
                                      <p:cBhvr>
                                        <p:cTn id="7" dur="250" autoRev="1" fill="hold"/>
                                        <p:tgtEl>
                                          <p:spTgt spid="10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a:t>
            </a:r>
            <a:r>
              <a:rPr lang="en-US" altLang="zh-CN" sz="3600" b="1" dirty="0" smtClean="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2</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方案论述</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878889" y="793000"/>
            <a:ext cx="6130084"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中国较为主流的网络社交窗口</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6943931" y="1330429"/>
            <a:ext cx="4829391"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微博、人人、空间、朋友圈</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3878889" y="2377450"/>
            <a:ext cx="6130084" cy="46166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Step 1. </a:t>
            </a:r>
            <a:r>
              <a:rPr lang="zh-CN" altLang="en-US" sz="2400" b="1" dirty="0" smtClean="0">
                <a:solidFill>
                  <a:prstClr val="white"/>
                </a:solidFill>
                <a:latin typeface="微软雅黑" panose="020B0503020204020204" pitchFamily="34" charset="-122"/>
                <a:ea typeface="微软雅黑" panose="020B0503020204020204" pitchFamily="34" charset="-122"/>
              </a:rPr>
              <a:t>捕获任意用户好友关系数据</a:t>
            </a:r>
            <a:r>
              <a:rPr lang="en-US" altLang="zh-CN" sz="2400" b="1" dirty="0" smtClean="0">
                <a:solidFill>
                  <a:prstClr val="white"/>
                </a:solidFill>
                <a:latin typeface="微软雅黑" panose="020B0503020204020204" pitchFamily="34" charset="-122"/>
                <a:ea typeface="微软雅黑" panose="020B0503020204020204" pitchFamily="34" charset="-122"/>
              </a:rPr>
              <a:t>【150】</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7048175" y="2966794"/>
            <a:ext cx="4239946" cy="46166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Python</a:t>
            </a:r>
            <a:r>
              <a:rPr lang="zh-CN" altLang="en-US" sz="2400" b="1" dirty="0" smtClean="0">
                <a:solidFill>
                  <a:prstClr val="white"/>
                </a:solidFill>
                <a:latin typeface="微软雅黑" panose="020B0503020204020204" pitchFamily="34" charset="-122"/>
                <a:ea typeface="微软雅黑" panose="020B0503020204020204" pitchFamily="34" charset="-122"/>
              </a:rPr>
              <a:t>语言编写网页爬虫</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3878889" y="3913571"/>
            <a:ext cx="6130084" cy="46166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Step 2. </a:t>
            </a:r>
            <a:r>
              <a:rPr lang="zh-CN" altLang="en-US" sz="2400" b="1" dirty="0" smtClean="0">
                <a:solidFill>
                  <a:prstClr val="white"/>
                </a:solidFill>
                <a:latin typeface="微软雅黑" panose="020B0503020204020204" pitchFamily="34" charset="-122"/>
                <a:ea typeface="微软雅黑" panose="020B0503020204020204" pitchFamily="34" charset="-122"/>
              </a:rPr>
              <a:t>绘制好友关系连接图</a:t>
            </a:r>
            <a:r>
              <a:rPr lang="en-US" altLang="zh-CN" sz="2400" b="1" dirty="0" smtClean="0">
                <a:solidFill>
                  <a:prstClr val="white"/>
                </a:solidFill>
                <a:latin typeface="微软雅黑" panose="020B0503020204020204" pitchFamily="34" charset="-122"/>
                <a:ea typeface="微软雅黑" panose="020B0503020204020204" pitchFamily="34" charset="-122"/>
              </a:rPr>
              <a:t>【10w】</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8" name="文本框 37"/>
          <p:cNvSpPr txBox="1"/>
          <p:nvPr/>
        </p:nvSpPr>
        <p:spPr>
          <a:xfrm>
            <a:off x="7176517" y="4494939"/>
            <a:ext cx="3349813"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导入</a:t>
            </a:r>
            <a:r>
              <a:rPr lang="en-US" altLang="zh-CN" sz="2400" b="1" dirty="0" smtClean="0">
                <a:solidFill>
                  <a:prstClr val="white"/>
                </a:solidFill>
                <a:latin typeface="微软雅黑" panose="020B0503020204020204" pitchFamily="34" charset="-122"/>
                <a:ea typeface="微软雅黑" panose="020B0503020204020204" pitchFamily="34" charset="-122"/>
              </a:rPr>
              <a:t>Gephi</a:t>
            </a:r>
            <a:r>
              <a:rPr lang="zh-CN" altLang="en-US" sz="2400" b="1" dirty="0" smtClean="0">
                <a:solidFill>
                  <a:prstClr val="white"/>
                </a:solidFill>
                <a:latin typeface="微软雅黑" panose="020B0503020204020204" pitchFamily="34" charset="-122"/>
                <a:ea typeface="微软雅黑" panose="020B0503020204020204" pitchFamily="34" charset="-122"/>
              </a:rPr>
              <a:t>绘制</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3878889" y="5403395"/>
            <a:ext cx="6130084" cy="46166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Step 3. </a:t>
            </a:r>
            <a:r>
              <a:rPr lang="zh-CN" altLang="en-US" sz="2400" b="1" dirty="0" smtClean="0">
                <a:solidFill>
                  <a:prstClr val="white"/>
                </a:solidFill>
                <a:latin typeface="微软雅黑" panose="020B0503020204020204" pitchFamily="34" charset="-122"/>
                <a:ea typeface="微软雅黑" panose="020B0503020204020204" pitchFamily="34" charset="-122"/>
              </a:rPr>
              <a:t>统计数据，计算节点间平均跳数</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7176517" y="5984763"/>
            <a:ext cx="3349813" cy="46166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Gephi</a:t>
            </a:r>
            <a:r>
              <a:rPr lang="zh-CN" altLang="en-US" sz="2400" b="1" dirty="0" smtClean="0">
                <a:solidFill>
                  <a:prstClr val="white"/>
                </a:solidFill>
                <a:latin typeface="微软雅黑" panose="020B0503020204020204" pitchFamily="34" charset="-122"/>
                <a:ea typeface="微软雅黑" panose="020B0503020204020204" pitchFamily="34" charset="-122"/>
              </a:rPr>
              <a:t>、</a:t>
            </a:r>
            <a:r>
              <a:rPr lang="en-US" altLang="zh-CN" sz="2400" b="1" dirty="0" smtClean="0">
                <a:solidFill>
                  <a:prstClr val="white"/>
                </a:solidFill>
                <a:latin typeface="微软雅黑" panose="020B0503020204020204" pitchFamily="34" charset="-122"/>
                <a:ea typeface="微软雅黑" panose="020B0503020204020204" pitchFamily="34" charset="-122"/>
              </a:rPr>
              <a:t>Excel</a:t>
            </a:r>
            <a:r>
              <a:rPr lang="zh-CN" altLang="en-US" sz="2400" b="1" dirty="0" smtClean="0">
                <a:solidFill>
                  <a:prstClr val="white"/>
                </a:solidFill>
                <a:latin typeface="微软雅黑" panose="020B0503020204020204" pitchFamily="34" charset="-122"/>
                <a:ea typeface="微软雅黑" panose="020B0503020204020204" pitchFamily="34" charset="-122"/>
              </a:rPr>
              <a:t>统计</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8614206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圆角矩形 14"/>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a:t>
            </a:r>
            <a:r>
              <a:rPr lang="en-US" altLang="zh-CN" sz="3600" b="1" dirty="0" smtClean="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2</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方案论述</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381342" y="841126"/>
            <a:ext cx="6130084" cy="461665"/>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核心统计参数</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3440236" y="1715438"/>
            <a:ext cx="7810469" cy="4154984"/>
          </a:xfrm>
          <a:prstGeom prst="rect">
            <a:avLst/>
          </a:prstGeom>
          <a:noFill/>
        </p:spPr>
        <p:txBody>
          <a:bodyPr wrap="square" rtlCol="0">
            <a:spAutoFit/>
          </a:bodyPr>
          <a:lstStyle/>
          <a:p>
            <a:r>
              <a:rPr lang="zh-CN" altLang="en-US" sz="2400" b="1" dirty="0" smtClean="0">
                <a:solidFill>
                  <a:prstClr val="white"/>
                </a:solidFill>
                <a:latin typeface="微软雅黑" panose="020B0503020204020204" pitchFamily="34" charset="-122"/>
                <a:ea typeface="微软雅黑" panose="020B0503020204020204" pitchFamily="34" charset="-122"/>
              </a:rPr>
              <a:t>度：</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节点做连接的边数，即指定用户的所拥有的好友数。</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endParaRPr lang="zh-CN" altLang="en-US" sz="2400" b="1" dirty="0" smtClean="0">
              <a:solidFill>
                <a:prstClr val="white"/>
              </a:solidFill>
              <a:latin typeface="微软雅黑" panose="020B0503020204020204" pitchFamily="34" charset="-122"/>
              <a:ea typeface="微软雅黑" panose="020B0503020204020204" pitchFamily="34" charset="-122"/>
            </a:endParaRPr>
          </a:p>
          <a:p>
            <a:r>
              <a:rPr lang="zh-CN" altLang="en-US" sz="2400" b="1" dirty="0" smtClean="0">
                <a:solidFill>
                  <a:prstClr val="white"/>
                </a:solidFill>
                <a:latin typeface="微软雅黑" panose="020B0503020204020204" pitchFamily="34" charset="-122"/>
                <a:ea typeface="微软雅黑" panose="020B0503020204020204" pitchFamily="34" charset="-122"/>
              </a:rPr>
              <a:t>离心率：</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从一个给定起始节点到距其最远节点的距离。</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endParaRPr lang="zh-CN" altLang="en-US" sz="2400" b="1" dirty="0" smtClean="0">
              <a:solidFill>
                <a:prstClr val="white"/>
              </a:solidFill>
              <a:latin typeface="微软雅黑" panose="020B0503020204020204" pitchFamily="34" charset="-122"/>
              <a:ea typeface="微软雅黑" panose="020B0503020204020204" pitchFamily="34" charset="-122"/>
            </a:endParaRPr>
          </a:p>
          <a:p>
            <a:r>
              <a:rPr lang="zh-CN" altLang="en-US" sz="2400" b="1" dirty="0" smtClean="0">
                <a:solidFill>
                  <a:prstClr val="white"/>
                </a:solidFill>
                <a:latin typeface="微软雅黑" panose="020B0503020204020204" pitchFamily="34" charset="-122"/>
                <a:ea typeface="微软雅黑" panose="020B0503020204020204" pitchFamily="34" charset="-122"/>
              </a:rPr>
              <a:t>紧密中心数：</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a:solidFill>
                  <a:prstClr val="white"/>
                </a:solidFill>
                <a:latin typeface="微软雅黑" panose="020B0503020204020204" pitchFamily="34" charset="-122"/>
                <a:ea typeface="微软雅黑" panose="020B0503020204020204" pitchFamily="34" charset="-122"/>
              </a:rPr>
              <a:t> </a:t>
            </a:r>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从一个给定起始节点到其他所有节点的平均距离。</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endParaRPr lang="zh-CN" altLang="en-US" sz="2400" b="1" dirty="0" smtClean="0">
              <a:solidFill>
                <a:prstClr val="white"/>
              </a:solidFill>
              <a:latin typeface="微软雅黑" panose="020B0503020204020204" pitchFamily="34" charset="-122"/>
              <a:ea typeface="微软雅黑" panose="020B0503020204020204" pitchFamily="34" charset="-122"/>
            </a:endParaRPr>
          </a:p>
          <a:p>
            <a:r>
              <a:rPr lang="zh-CN" altLang="en-US" sz="2400" b="1" dirty="0" smtClean="0">
                <a:solidFill>
                  <a:prstClr val="white"/>
                </a:solidFill>
                <a:latin typeface="微软雅黑" panose="020B0503020204020204" pitchFamily="34" charset="-122"/>
                <a:ea typeface="微软雅黑" panose="020B0503020204020204" pitchFamily="34" charset="-122"/>
              </a:rPr>
              <a:t>中介中心数：</a:t>
            </a:r>
            <a:endParaRPr lang="en-US" altLang="zh-CN" sz="2400" b="1" dirty="0" smtClean="0">
              <a:solidFill>
                <a:prstClr val="white"/>
              </a:solidFill>
              <a:latin typeface="微软雅黑" panose="020B0503020204020204" pitchFamily="34" charset="-122"/>
              <a:ea typeface="微软雅黑" panose="020B0503020204020204" pitchFamily="34" charset="-122"/>
            </a:endParaRPr>
          </a:p>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度量一个节点在网络中最短路径上出现的频率。</a:t>
            </a:r>
          </a:p>
        </p:txBody>
      </p:sp>
    </p:spTree>
    <p:extLst>
      <p:ext uri="{BB962C8B-B14F-4D97-AF65-F5344CB8AC3E}">
        <p14:creationId xmlns:p14="http://schemas.microsoft.com/office/powerpoint/2010/main" val="2135108705"/>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圆角矩形 97"/>
          <p:cNvSpPr/>
          <p:nvPr/>
        </p:nvSpPr>
        <p:spPr>
          <a:xfrm>
            <a:off x="0" y="1306286"/>
            <a:ext cx="12192000" cy="4804228"/>
          </a:xfrm>
          <a:prstGeom prst="roundRect">
            <a:avLst>
              <a:gd name="adj" fmla="val 3978"/>
            </a:avLst>
          </a:prstGeom>
          <a:solidFill>
            <a:schemeClr val="bg1">
              <a:lumMod val="75000"/>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prstClr val="white"/>
              </a:solidFill>
            </a:endParaRPr>
          </a:p>
        </p:txBody>
      </p:sp>
      <p:cxnSp>
        <p:nvCxnSpPr>
          <p:cNvPr id="2" name="直接连接符 1"/>
          <p:cNvCxnSpPr/>
          <p:nvPr/>
        </p:nvCxnSpPr>
        <p:spPr>
          <a:xfrm>
            <a:off x="641797" y="3542558"/>
            <a:ext cx="10908405" cy="28138"/>
          </a:xfrm>
          <a:prstGeom prst="line">
            <a:avLst/>
          </a:prstGeom>
          <a:ln w="38100">
            <a:solidFill>
              <a:schemeClr val="bg1">
                <a:lumMod val="65000"/>
                <a:alpha val="66000"/>
              </a:schemeClr>
            </a:solidFill>
          </a:ln>
          <a:effectLst>
            <a:outerShdw blurRad="63500" sx="102000" sy="102000" algn="ctr"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93" name="组合 92"/>
          <p:cNvGrpSpPr/>
          <p:nvPr/>
        </p:nvGrpSpPr>
        <p:grpSpPr>
          <a:xfrm>
            <a:off x="5323554" y="2258991"/>
            <a:ext cx="917826" cy="1380512"/>
            <a:chOff x="6075042" y="2292241"/>
            <a:chExt cx="917826" cy="1380512"/>
          </a:xfrm>
        </p:grpSpPr>
        <p:sp>
          <p:nvSpPr>
            <p:cNvPr id="5" name="椭圆 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4" name="组合 13"/>
            <p:cNvGrpSpPr/>
            <p:nvPr/>
          </p:nvGrpSpPr>
          <p:grpSpPr>
            <a:xfrm>
              <a:off x="6075042" y="2292241"/>
              <a:ext cx="729345" cy="739664"/>
              <a:chOff x="1210613" y="2107574"/>
              <a:chExt cx="927279" cy="983356"/>
            </a:xfrm>
          </p:grpSpPr>
          <p:sp>
            <p:nvSpPr>
              <p:cNvPr id="15" name="椭圆 1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6" name="椭圆 15"/>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3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67" name="组合 66"/>
            <p:cNvGrpSpPr/>
            <p:nvPr/>
          </p:nvGrpSpPr>
          <p:grpSpPr>
            <a:xfrm>
              <a:off x="6221249" y="2459536"/>
              <a:ext cx="396836" cy="469533"/>
              <a:chOff x="2473510" y="1174038"/>
              <a:chExt cx="4073466" cy="4684571"/>
            </a:xfrm>
            <a:solidFill>
              <a:schemeClr val="bg1">
                <a:lumMod val="95000"/>
              </a:schemeClr>
            </a:solidFill>
          </p:grpSpPr>
          <p:sp>
            <p:nvSpPr>
              <p:cNvPr id="68" name="椭圆 67"/>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9"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
        <p:nvSpPr>
          <p:cNvPr id="92" name="文本框 91"/>
          <p:cNvSpPr txBox="1"/>
          <p:nvPr/>
        </p:nvSpPr>
        <p:spPr>
          <a:xfrm>
            <a:off x="1694118" y="3751133"/>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1</a:t>
            </a:r>
            <a:endParaRPr lang="zh-CN" altLang="en-US" sz="2800" b="1" dirty="0">
              <a:solidFill>
                <a:prstClr val="white"/>
              </a:solidFill>
              <a:ea typeface="微软雅黑" panose="020B0503020204020204" pitchFamily="34" charset="-122"/>
            </a:endParaRPr>
          </a:p>
        </p:txBody>
      </p:sp>
      <p:sp>
        <p:nvSpPr>
          <p:cNvPr id="99" name="文本框 98"/>
          <p:cNvSpPr txBox="1"/>
          <p:nvPr/>
        </p:nvSpPr>
        <p:spPr>
          <a:xfrm>
            <a:off x="531832" y="1693046"/>
            <a:ext cx="3159083"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六度分离理论背景</a:t>
            </a:r>
          </a:p>
        </p:txBody>
      </p:sp>
      <p:sp>
        <p:nvSpPr>
          <p:cNvPr id="72" name="文本框 71"/>
          <p:cNvSpPr txBox="1"/>
          <p:nvPr/>
        </p:nvSpPr>
        <p:spPr>
          <a:xfrm>
            <a:off x="3353127" y="4952498"/>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方案论述</a:t>
            </a:r>
          </a:p>
        </p:txBody>
      </p:sp>
      <p:sp>
        <p:nvSpPr>
          <p:cNvPr id="73" name="文本框 72"/>
          <p:cNvSpPr txBox="1"/>
          <p:nvPr/>
        </p:nvSpPr>
        <p:spPr>
          <a:xfrm>
            <a:off x="4956536" y="1607333"/>
            <a:ext cx="1820121"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数据获取</a:t>
            </a:r>
          </a:p>
        </p:txBody>
      </p:sp>
      <p:sp>
        <p:nvSpPr>
          <p:cNvPr id="74" name="文本框 73"/>
          <p:cNvSpPr txBox="1"/>
          <p:nvPr/>
        </p:nvSpPr>
        <p:spPr>
          <a:xfrm>
            <a:off x="7009167" y="4976655"/>
            <a:ext cx="2724657"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Gephi</a:t>
            </a:r>
            <a:r>
              <a:rPr lang="zh-CN" altLang="en-US" sz="2800" b="1" dirty="0">
                <a:solidFill>
                  <a:prstClr val="white"/>
                </a:solidFill>
                <a:latin typeface="幼圆" panose="02010509060101010101" pitchFamily="49" charset="-122"/>
                <a:ea typeface="幼圆" panose="02010509060101010101" pitchFamily="49" charset="-122"/>
              </a:rPr>
              <a:t>数据处理</a:t>
            </a:r>
          </a:p>
        </p:txBody>
      </p:sp>
      <p:sp>
        <p:nvSpPr>
          <p:cNvPr id="75" name="文本框 74"/>
          <p:cNvSpPr txBox="1"/>
          <p:nvPr/>
        </p:nvSpPr>
        <p:spPr>
          <a:xfrm>
            <a:off x="8158100" y="1596294"/>
            <a:ext cx="3151448" cy="523220"/>
          </a:xfrm>
          <a:prstGeom prst="rect">
            <a:avLst/>
          </a:prstGeom>
          <a:noFill/>
        </p:spPr>
        <p:txBody>
          <a:bodyPr wrap="square" rtlCol="0">
            <a:spAutoFit/>
          </a:bodyPr>
          <a:lstStyle/>
          <a:p>
            <a:r>
              <a:rPr lang="zh-CN" altLang="en-US" sz="2800" b="1" dirty="0">
                <a:solidFill>
                  <a:prstClr val="white"/>
                </a:solidFill>
                <a:latin typeface="幼圆" panose="02010509060101010101" pitchFamily="49" charset="-122"/>
                <a:ea typeface="幼圆" panose="02010509060101010101" pitchFamily="49" charset="-122"/>
              </a:rPr>
              <a:t>六度分离理论验证</a:t>
            </a:r>
          </a:p>
        </p:txBody>
      </p:sp>
      <p:sp>
        <p:nvSpPr>
          <p:cNvPr id="77" name="椭圆 3"/>
          <p:cNvSpPr/>
          <p:nvPr/>
        </p:nvSpPr>
        <p:spPr>
          <a:xfrm rot="2179125">
            <a:off x="4114046" y="4314722"/>
            <a:ext cx="49031" cy="112926"/>
          </a:xfrm>
          <a:custGeom>
            <a:avLst/>
            <a:gdLst>
              <a:gd name="connsiteX0" fmla="*/ 0 w 432048"/>
              <a:gd name="connsiteY0" fmla="*/ 467495 h 934990"/>
              <a:gd name="connsiteX1" fmla="*/ 216024 w 432048"/>
              <a:gd name="connsiteY1" fmla="*/ 0 h 934990"/>
              <a:gd name="connsiteX2" fmla="*/ 432048 w 432048"/>
              <a:gd name="connsiteY2" fmla="*/ 467495 h 934990"/>
              <a:gd name="connsiteX3" fmla="*/ 216024 w 432048"/>
              <a:gd name="connsiteY3" fmla="*/ 934990 h 934990"/>
              <a:gd name="connsiteX4" fmla="*/ 0 w 432048"/>
              <a:gd name="connsiteY4" fmla="*/ 467495 h 934990"/>
              <a:gd name="connsiteX0" fmla="*/ 261 w 432309"/>
              <a:gd name="connsiteY0" fmla="*/ 494574 h 962069"/>
              <a:gd name="connsiteX1" fmla="*/ 253123 w 432309"/>
              <a:gd name="connsiteY1" fmla="*/ 0 h 962069"/>
              <a:gd name="connsiteX2" fmla="*/ 432309 w 432309"/>
              <a:gd name="connsiteY2" fmla="*/ 494574 h 962069"/>
              <a:gd name="connsiteX3" fmla="*/ 216285 w 432309"/>
              <a:gd name="connsiteY3" fmla="*/ 962069 h 962069"/>
              <a:gd name="connsiteX4" fmla="*/ 261 w 432309"/>
              <a:gd name="connsiteY4" fmla="*/ 494574 h 962069"/>
              <a:gd name="connsiteX0" fmla="*/ 1353 w 433401"/>
              <a:gd name="connsiteY0" fmla="*/ 494574 h 989147"/>
              <a:gd name="connsiteX1" fmla="*/ 254215 w 433401"/>
              <a:gd name="connsiteY1" fmla="*/ 0 h 989147"/>
              <a:gd name="connsiteX2" fmla="*/ 433401 w 433401"/>
              <a:gd name="connsiteY2" fmla="*/ 494574 h 989147"/>
              <a:gd name="connsiteX3" fmla="*/ 180539 w 433401"/>
              <a:gd name="connsiteY3" fmla="*/ 989147 h 989147"/>
              <a:gd name="connsiteX4" fmla="*/ 1353 w 433401"/>
              <a:gd name="connsiteY4" fmla="*/ 494574 h 9891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401" h="989147">
                <a:moveTo>
                  <a:pt x="1353" y="494574"/>
                </a:moveTo>
                <a:cubicBezTo>
                  <a:pt x="13632" y="329716"/>
                  <a:pt x="134908" y="0"/>
                  <a:pt x="254215" y="0"/>
                </a:cubicBezTo>
                <a:cubicBezTo>
                  <a:pt x="373522" y="0"/>
                  <a:pt x="433401" y="236384"/>
                  <a:pt x="433401" y="494574"/>
                </a:cubicBezTo>
                <a:cubicBezTo>
                  <a:pt x="433401" y="752764"/>
                  <a:pt x="299846" y="989147"/>
                  <a:pt x="180539" y="989147"/>
                </a:cubicBezTo>
                <a:cubicBezTo>
                  <a:pt x="61232" y="989147"/>
                  <a:pt x="-10926" y="659432"/>
                  <a:pt x="1353" y="494574"/>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8" name="文本框 77"/>
          <p:cNvSpPr txBox="1"/>
          <p:nvPr/>
        </p:nvSpPr>
        <p:spPr>
          <a:xfrm>
            <a:off x="3157736" y="2763015"/>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2</a:t>
            </a:r>
            <a:endParaRPr lang="zh-CN" altLang="en-US" sz="2800" b="1" dirty="0">
              <a:solidFill>
                <a:prstClr val="white"/>
              </a:solidFill>
              <a:ea typeface="微软雅黑" panose="020B0503020204020204" pitchFamily="34" charset="-122"/>
            </a:endParaRPr>
          </a:p>
        </p:txBody>
      </p:sp>
      <p:sp>
        <p:nvSpPr>
          <p:cNvPr id="79" name="文本框 78"/>
          <p:cNvSpPr txBox="1"/>
          <p:nvPr/>
        </p:nvSpPr>
        <p:spPr>
          <a:xfrm>
            <a:off x="5605288" y="380358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3</a:t>
            </a:r>
            <a:endParaRPr lang="zh-CN" altLang="en-US" sz="2800" b="1" dirty="0">
              <a:solidFill>
                <a:prstClr val="white"/>
              </a:solidFill>
              <a:ea typeface="微软雅黑" panose="020B0503020204020204" pitchFamily="34" charset="-122"/>
            </a:endParaRPr>
          </a:p>
        </p:txBody>
      </p:sp>
      <p:sp>
        <p:nvSpPr>
          <p:cNvPr id="80" name="文本框 79"/>
          <p:cNvSpPr txBox="1"/>
          <p:nvPr/>
        </p:nvSpPr>
        <p:spPr>
          <a:xfrm>
            <a:off x="7242367" y="2839421"/>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4</a:t>
            </a:r>
            <a:endParaRPr lang="zh-CN" altLang="en-US" sz="2800" b="1" dirty="0">
              <a:solidFill>
                <a:prstClr val="white"/>
              </a:solidFill>
              <a:ea typeface="微软雅黑" panose="020B0503020204020204" pitchFamily="34" charset="-122"/>
            </a:endParaRPr>
          </a:p>
        </p:txBody>
      </p:sp>
      <p:sp>
        <p:nvSpPr>
          <p:cNvPr id="81" name="文本框 80"/>
          <p:cNvSpPr txBox="1"/>
          <p:nvPr/>
        </p:nvSpPr>
        <p:spPr>
          <a:xfrm>
            <a:off x="9468413" y="3781608"/>
            <a:ext cx="1532583" cy="523220"/>
          </a:xfrm>
          <a:prstGeom prst="rect">
            <a:avLst/>
          </a:prstGeom>
          <a:noFill/>
        </p:spPr>
        <p:txBody>
          <a:bodyPr wrap="square" rtlCol="0">
            <a:spAutoFit/>
          </a:bodyPr>
          <a:lstStyle/>
          <a:p>
            <a:r>
              <a:rPr lang="en-US" altLang="zh-CN" sz="2800" b="1" dirty="0">
                <a:solidFill>
                  <a:prstClr val="white"/>
                </a:solidFill>
                <a:ea typeface="微软雅黑" panose="020B0503020204020204" pitchFamily="34" charset="-122"/>
              </a:rPr>
              <a:t>Part 5</a:t>
            </a:r>
            <a:endParaRPr lang="zh-CN" altLang="en-US" sz="2800" b="1" dirty="0">
              <a:solidFill>
                <a:prstClr val="white"/>
              </a:solidFill>
              <a:ea typeface="微软雅黑" panose="020B0503020204020204" pitchFamily="34" charset="-122"/>
            </a:endParaRPr>
          </a:p>
        </p:txBody>
      </p:sp>
      <p:grpSp>
        <p:nvGrpSpPr>
          <p:cNvPr id="85" name="组合 84"/>
          <p:cNvGrpSpPr/>
          <p:nvPr/>
        </p:nvGrpSpPr>
        <p:grpSpPr>
          <a:xfrm>
            <a:off x="9179565" y="2221299"/>
            <a:ext cx="917826" cy="1380512"/>
            <a:chOff x="6075042" y="2292241"/>
            <a:chExt cx="917826" cy="1380512"/>
          </a:xfrm>
        </p:grpSpPr>
        <p:sp>
          <p:nvSpPr>
            <p:cNvPr id="86" name="椭圆 8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87" name="组合 86"/>
            <p:cNvGrpSpPr/>
            <p:nvPr/>
          </p:nvGrpSpPr>
          <p:grpSpPr>
            <a:xfrm>
              <a:off x="6075042" y="2292241"/>
              <a:ext cx="729345" cy="739664"/>
              <a:chOff x="1210613" y="2107574"/>
              <a:chExt cx="927279" cy="983356"/>
            </a:xfrm>
          </p:grpSpPr>
          <p:sp>
            <p:nvSpPr>
              <p:cNvPr id="102" name="椭圆 101"/>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03" name="椭圆 102"/>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8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89" name="组合 88"/>
            <p:cNvGrpSpPr/>
            <p:nvPr/>
          </p:nvGrpSpPr>
          <p:grpSpPr>
            <a:xfrm>
              <a:off x="6221249" y="2459536"/>
              <a:ext cx="396836" cy="469533"/>
              <a:chOff x="2473510" y="1174038"/>
              <a:chExt cx="4073466" cy="4684571"/>
            </a:xfrm>
            <a:solidFill>
              <a:schemeClr val="bg1">
                <a:lumMod val="95000"/>
              </a:schemeClr>
            </a:solidFill>
          </p:grpSpPr>
          <p:sp>
            <p:nvSpPr>
              <p:cNvPr id="90" name="椭圆 8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0"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01"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04" name="组合 103"/>
          <p:cNvGrpSpPr/>
          <p:nvPr/>
        </p:nvGrpSpPr>
        <p:grpSpPr>
          <a:xfrm rot="10800000">
            <a:off x="3626453" y="3482537"/>
            <a:ext cx="917826" cy="1380512"/>
            <a:chOff x="6075042" y="2292241"/>
            <a:chExt cx="917826" cy="1380512"/>
          </a:xfrm>
        </p:grpSpPr>
        <p:sp>
          <p:nvSpPr>
            <p:cNvPr id="105" name="椭圆 104"/>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06" name="组合 105"/>
            <p:cNvGrpSpPr/>
            <p:nvPr/>
          </p:nvGrpSpPr>
          <p:grpSpPr>
            <a:xfrm>
              <a:off x="6075042" y="2292241"/>
              <a:ext cx="729345" cy="739664"/>
              <a:chOff x="1210613" y="2107574"/>
              <a:chExt cx="927279" cy="983356"/>
            </a:xfrm>
          </p:grpSpPr>
          <p:sp>
            <p:nvSpPr>
              <p:cNvPr id="113" name="椭圆 112"/>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14" name="椭圆 113"/>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07"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08" name="组合 107"/>
            <p:cNvGrpSpPr/>
            <p:nvPr/>
          </p:nvGrpSpPr>
          <p:grpSpPr>
            <a:xfrm>
              <a:off x="6221249" y="2459536"/>
              <a:ext cx="396836" cy="469533"/>
              <a:chOff x="2473510" y="1174038"/>
              <a:chExt cx="4073466" cy="4684571"/>
            </a:xfrm>
            <a:solidFill>
              <a:schemeClr val="bg1">
                <a:lumMod val="95000"/>
              </a:schemeClr>
            </a:solidFill>
          </p:grpSpPr>
          <p:sp>
            <p:nvSpPr>
              <p:cNvPr id="109" name="椭圆 108"/>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0"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1"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2"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15" name="组合 114"/>
          <p:cNvGrpSpPr/>
          <p:nvPr/>
        </p:nvGrpSpPr>
        <p:grpSpPr>
          <a:xfrm>
            <a:off x="1631274" y="2270707"/>
            <a:ext cx="917826" cy="1380512"/>
            <a:chOff x="6075042" y="2292241"/>
            <a:chExt cx="917826" cy="1380512"/>
          </a:xfrm>
        </p:grpSpPr>
        <p:sp>
          <p:nvSpPr>
            <p:cNvPr id="116" name="椭圆 115"/>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17" name="组合 116"/>
            <p:cNvGrpSpPr/>
            <p:nvPr/>
          </p:nvGrpSpPr>
          <p:grpSpPr>
            <a:xfrm>
              <a:off x="6075042" y="2292241"/>
              <a:ext cx="729345" cy="739664"/>
              <a:chOff x="1210613" y="2107574"/>
              <a:chExt cx="927279" cy="983356"/>
            </a:xfrm>
          </p:grpSpPr>
          <p:sp>
            <p:nvSpPr>
              <p:cNvPr id="124" name="椭圆 123"/>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25" name="椭圆 124"/>
              <p:cNvSpPr/>
              <p:nvPr/>
            </p:nvSpPr>
            <p:spPr>
              <a:xfrm>
                <a:off x="1305024" y="2212886"/>
                <a:ext cx="738455" cy="785610"/>
              </a:xfrm>
              <a:prstGeom prst="ellipse">
                <a:avLst/>
              </a:prstGeom>
              <a:solidFill>
                <a:srgbClr val="F7C66C"/>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18"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19" name="组合 118"/>
            <p:cNvGrpSpPr/>
            <p:nvPr/>
          </p:nvGrpSpPr>
          <p:grpSpPr>
            <a:xfrm>
              <a:off x="6221249" y="2459536"/>
              <a:ext cx="396836" cy="469533"/>
              <a:chOff x="2473510" y="1174038"/>
              <a:chExt cx="4073466" cy="4684571"/>
            </a:xfrm>
            <a:solidFill>
              <a:schemeClr val="bg1">
                <a:lumMod val="95000"/>
              </a:schemeClr>
            </a:solidFill>
          </p:grpSpPr>
          <p:sp>
            <p:nvSpPr>
              <p:cNvPr id="120" name="椭圆 119"/>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1"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2"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3"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grpSp>
        <p:nvGrpSpPr>
          <p:cNvPr id="126" name="组合 125"/>
          <p:cNvGrpSpPr/>
          <p:nvPr/>
        </p:nvGrpSpPr>
        <p:grpSpPr>
          <a:xfrm rot="10800000">
            <a:off x="7864907" y="3481029"/>
            <a:ext cx="917826" cy="1380512"/>
            <a:chOff x="6075042" y="2292241"/>
            <a:chExt cx="917826" cy="1380512"/>
          </a:xfrm>
        </p:grpSpPr>
        <p:sp>
          <p:nvSpPr>
            <p:cNvPr id="127" name="椭圆 126"/>
            <p:cNvSpPr/>
            <p:nvPr/>
          </p:nvSpPr>
          <p:spPr>
            <a:xfrm>
              <a:off x="6784485" y="3455940"/>
              <a:ext cx="208383" cy="216813"/>
            </a:xfrm>
            <a:prstGeom prst="ellipse">
              <a:avLst/>
            </a:prstGeom>
            <a:solidFill>
              <a:schemeClr val="bg1"/>
            </a:solidFill>
            <a:ln w="57150">
              <a:solidFill>
                <a:srgbClr val="F0C56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nvGrpSpPr>
            <p:cNvPr id="128" name="组合 127"/>
            <p:cNvGrpSpPr/>
            <p:nvPr/>
          </p:nvGrpSpPr>
          <p:grpSpPr>
            <a:xfrm>
              <a:off x="6075042" y="2292241"/>
              <a:ext cx="729345" cy="739664"/>
              <a:chOff x="1210613" y="2107574"/>
              <a:chExt cx="927279" cy="983356"/>
            </a:xfrm>
          </p:grpSpPr>
          <p:sp>
            <p:nvSpPr>
              <p:cNvPr id="135" name="椭圆 134"/>
              <p:cNvSpPr/>
              <p:nvPr/>
            </p:nvSpPr>
            <p:spPr>
              <a:xfrm>
                <a:off x="1210613" y="2107574"/>
                <a:ext cx="927279" cy="983356"/>
              </a:xfrm>
              <a:prstGeom prst="ellipse">
                <a:avLst/>
              </a:prstGeom>
              <a:gradFill flip="none" rotWithShape="1">
                <a:gsLst>
                  <a:gs pos="30000">
                    <a:srgbClr val="C6C6C6"/>
                  </a:gs>
                  <a:gs pos="0">
                    <a:schemeClr val="bg1">
                      <a:lumMod val="75000"/>
                    </a:schemeClr>
                  </a:gs>
                  <a:gs pos="61000">
                    <a:srgbClr val="EEEEEE"/>
                  </a:gs>
                  <a:gs pos="100000">
                    <a:schemeClr val="bg1">
                      <a:tint val="23500"/>
                      <a:satMod val="160000"/>
                      <a:lumMod val="96000"/>
                    </a:schemeClr>
                  </a:gs>
                </a:gsLst>
                <a:lin ang="7800000" scaled="0"/>
                <a:tileRect/>
              </a:gradFill>
              <a:ln w="12700" cap="flat" cmpd="sng">
                <a:gradFill flip="none" rotWithShape="1">
                  <a:gsLst>
                    <a:gs pos="100000">
                      <a:schemeClr val="bg1">
                        <a:lumMod val="65000"/>
                      </a:schemeClr>
                    </a:gs>
                    <a:gs pos="0">
                      <a:schemeClr val="bg1">
                        <a:lumMod val="0"/>
                        <a:lumOff val="100000"/>
                      </a:schemeClr>
                    </a:gs>
                    <a:gs pos="54000">
                      <a:schemeClr val="bg1">
                        <a:lumMod val="85000"/>
                      </a:schemeClr>
                    </a:gs>
                  </a:gsLst>
                  <a:lin ang="7800000" scaled="0"/>
                  <a:tileRect/>
                </a:gradFill>
                <a:prstDash val="solid"/>
                <a:round/>
              </a:ln>
              <a:effectLst>
                <a:outerShdw blurRad="381000" dist="177800" dir="7800000" sx="105000" sy="105000" algn="r" rotWithShape="0">
                  <a:prstClr val="black">
                    <a:alpha val="22000"/>
                  </a:prstClr>
                </a:outerShdw>
                <a:softEdge rad="0"/>
              </a:effectLst>
              <a:scene3d>
                <a:camera prst="orthographicFront"/>
                <a:lightRig rig="flat" dir="t"/>
              </a:scene3d>
              <a:sp3d/>
            </p:spPr>
            <p:style>
              <a:lnRef idx="2">
                <a:schemeClr val="accent1">
                  <a:shade val="50000"/>
                </a:schemeClr>
              </a:lnRef>
              <a:fillRef idx="1">
                <a:schemeClr val="accent1"/>
              </a:fillRef>
              <a:effectRef idx="0">
                <a:schemeClr val="accent1"/>
              </a:effectRef>
              <a:fontRef idx="minor">
                <a:schemeClr val="lt1"/>
              </a:fontRef>
            </p:style>
            <p:txBody>
              <a:bodyPr rtlCol="0" anchor="ctr">
                <a:flatTx/>
              </a:bodyPr>
              <a:lstStyle/>
              <a:p>
                <a:pPr algn="ctr"/>
                <a:endParaRPr lang="zh-CN" altLang="en-US" dirty="0">
                  <a:solidFill>
                    <a:prstClr val="white"/>
                  </a:solidFill>
                </a:endParaRPr>
              </a:p>
            </p:txBody>
          </p:sp>
          <p:sp>
            <p:nvSpPr>
              <p:cNvPr id="136" name="椭圆 135"/>
              <p:cNvSpPr/>
              <p:nvPr/>
            </p:nvSpPr>
            <p:spPr>
              <a:xfrm>
                <a:off x="1305024" y="2212886"/>
                <a:ext cx="738455" cy="785610"/>
              </a:xfrm>
              <a:prstGeom prst="ellipse">
                <a:avLst/>
              </a:prstGeom>
              <a:solidFill>
                <a:srgbClr val="F26667"/>
              </a:solidFill>
              <a:ln>
                <a:noFill/>
              </a:ln>
              <a:effectLst>
                <a:innerShdw blurRad="25400">
                  <a:schemeClr val="accent4">
                    <a:lumMod val="75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cxnSp>
          <p:nvCxnSpPr>
            <p:cNvPr id="129" name="肘形连接符 46"/>
            <p:cNvCxnSpPr/>
            <p:nvPr/>
          </p:nvCxnSpPr>
          <p:spPr>
            <a:xfrm rot="16200000" flipH="1">
              <a:off x="6426768" y="2974287"/>
              <a:ext cx="493562" cy="468865"/>
            </a:xfrm>
            <a:prstGeom prst="curvedConnector3">
              <a:avLst>
                <a:gd name="adj1" fmla="val 63047"/>
              </a:avLst>
            </a:prstGeom>
            <a:ln w="38100">
              <a:solidFill>
                <a:srgbClr val="F7C66C"/>
              </a:solidFill>
            </a:ln>
          </p:spPr>
          <p:style>
            <a:lnRef idx="1">
              <a:schemeClr val="accent1"/>
            </a:lnRef>
            <a:fillRef idx="0">
              <a:schemeClr val="accent1"/>
            </a:fillRef>
            <a:effectRef idx="0">
              <a:schemeClr val="accent1"/>
            </a:effectRef>
            <a:fontRef idx="minor">
              <a:schemeClr val="tx1"/>
            </a:fontRef>
          </p:style>
        </p:cxnSp>
        <p:grpSp>
          <p:nvGrpSpPr>
            <p:cNvPr id="130" name="组合 129"/>
            <p:cNvGrpSpPr/>
            <p:nvPr/>
          </p:nvGrpSpPr>
          <p:grpSpPr>
            <a:xfrm>
              <a:off x="6221249" y="2459536"/>
              <a:ext cx="396836" cy="469533"/>
              <a:chOff x="2473510" y="1174038"/>
              <a:chExt cx="4073466" cy="4684571"/>
            </a:xfrm>
            <a:solidFill>
              <a:schemeClr val="bg1">
                <a:lumMod val="95000"/>
              </a:schemeClr>
            </a:solidFill>
          </p:grpSpPr>
          <p:sp>
            <p:nvSpPr>
              <p:cNvPr id="131" name="椭圆 130"/>
              <p:cNvSpPr/>
              <p:nvPr/>
            </p:nvSpPr>
            <p:spPr>
              <a:xfrm>
                <a:off x="3695827" y="2382162"/>
                <a:ext cx="1752346" cy="1752346"/>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2" name="椭圆 4"/>
              <p:cNvSpPr/>
              <p:nvPr/>
            </p:nvSpPr>
            <p:spPr>
              <a:xfrm>
                <a:off x="3221099" y="1174038"/>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3" name="椭圆 4"/>
              <p:cNvSpPr/>
              <p:nvPr/>
            </p:nvSpPr>
            <p:spPr>
              <a:xfrm rot="7123557">
                <a:off x="3924400" y="3456564"/>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34" name="椭圆 4"/>
              <p:cNvSpPr/>
              <p:nvPr/>
            </p:nvSpPr>
            <p:spPr>
              <a:xfrm rot="14459923">
                <a:off x="1549678" y="2944575"/>
                <a:ext cx="3325877" cy="1478213"/>
              </a:xfrm>
              <a:custGeom>
                <a:avLst/>
                <a:gdLst/>
                <a:ahLst/>
                <a:cxnLst/>
                <a:rect l="l" t="t" r="r" b="b"/>
                <a:pathLst>
                  <a:path w="3325877" h="1478213">
                    <a:moveTo>
                      <a:pt x="1350902" y="0"/>
                    </a:moveTo>
                    <a:cubicBezTo>
                      <a:pt x="1548208" y="0"/>
                      <a:pt x="1739200" y="27035"/>
                      <a:pt x="1919792" y="79689"/>
                    </a:cubicBezTo>
                    <a:lnTo>
                      <a:pt x="2009480" y="106022"/>
                    </a:lnTo>
                    <a:cubicBezTo>
                      <a:pt x="2239379" y="179988"/>
                      <a:pt x="2451542" y="293447"/>
                      <a:pt x="2637496" y="439372"/>
                    </a:cubicBezTo>
                    <a:lnTo>
                      <a:pt x="2676782" y="471883"/>
                    </a:lnTo>
                    <a:cubicBezTo>
                      <a:pt x="2791082" y="568403"/>
                      <a:pt x="2885062" y="672543"/>
                      <a:pt x="2981582" y="791923"/>
                    </a:cubicBezTo>
                    <a:cubicBezTo>
                      <a:pt x="3061835" y="891183"/>
                      <a:pt x="3159648" y="1032588"/>
                      <a:pt x="3222359" y="1132976"/>
                    </a:cubicBezTo>
                    <a:cubicBezTo>
                      <a:pt x="3262836" y="1207395"/>
                      <a:pt x="3297843" y="1285047"/>
                      <a:pt x="3325877" y="1365872"/>
                    </a:cubicBezTo>
                    <a:lnTo>
                      <a:pt x="3316862" y="1371043"/>
                    </a:lnTo>
                    <a:cubicBezTo>
                      <a:pt x="3278762" y="1378663"/>
                      <a:pt x="3156842" y="1274523"/>
                      <a:pt x="3027302" y="1233883"/>
                    </a:cubicBezTo>
                    <a:cubicBezTo>
                      <a:pt x="2897762" y="1193243"/>
                      <a:pt x="2674242" y="1144983"/>
                      <a:pt x="2539622" y="1127203"/>
                    </a:cubicBezTo>
                    <a:cubicBezTo>
                      <a:pt x="2405002" y="1109423"/>
                      <a:pt x="2305942" y="1127203"/>
                      <a:pt x="2219582" y="1127203"/>
                    </a:cubicBezTo>
                    <a:cubicBezTo>
                      <a:pt x="2219582" y="1127203"/>
                      <a:pt x="2120522" y="1155143"/>
                      <a:pt x="2021462" y="1127203"/>
                    </a:cubicBezTo>
                    <a:cubicBezTo>
                      <a:pt x="1922402" y="1099263"/>
                      <a:pt x="1757302" y="995123"/>
                      <a:pt x="1625222" y="959563"/>
                    </a:cubicBezTo>
                    <a:cubicBezTo>
                      <a:pt x="1493142" y="924003"/>
                      <a:pt x="1391542" y="885903"/>
                      <a:pt x="1228982" y="913843"/>
                    </a:cubicBezTo>
                    <a:cubicBezTo>
                      <a:pt x="1066422" y="941783"/>
                      <a:pt x="787022" y="1053543"/>
                      <a:pt x="649862" y="1127203"/>
                    </a:cubicBezTo>
                    <a:cubicBezTo>
                      <a:pt x="512702" y="1200863"/>
                      <a:pt x="461902" y="1299923"/>
                      <a:pt x="406022" y="1355803"/>
                    </a:cubicBezTo>
                    <a:cubicBezTo>
                      <a:pt x="350142" y="1411683"/>
                      <a:pt x="367922" y="1518363"/>
                      <a:pt x="314582" y="1462483"/>
                    </a:cubicBezTo>
                    <a:cubicBezTo>
                      <a:pt x="261242" y="1406603"/>
                      <a:pt x="131702" y="1200863"/>
                      <a:pt x="85982" y="1020523"/>
                    </a:cubicBezTo>
                    <a:cubicBezTo>
                      <a:pt x="48809" y="873896"/>
                      <a:pt x="-21946" y="646671"/>
                      <a:pt x="6636" y="482499"/>
                    </a:cubicBezTo>
                    <a:cubicBezTo>
                      <a:pt x="371961" y="181064"/>
                      <a:pt x="840287" y="0"/>
                      <a:pt x="1350902"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grpSp>
      </p:grpSp>
    </p:spTree>
    <p:extLst>
      <p:ext uri="{BB962C8B-B14F-4D97-AF65-F5344CB8AC3E}">
        <p14:creationId xmlns:p14="http://schemas.microsoft.com/office/powerpoint/2010/main" val="167475979"/>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nodeType="clickEffect">
                                  <p:stCondLst>
                                    <p:cond delay="0"/>
                                  </p:stCondLst>
                                  <p:childTnLst>
                                    <p:animEffect transition="out" filter="fade">
                                      <p:cBhvr>
                                        <p:cTn id="6" dur="500" tmFilter="0, 0; .2, .5; .8, .5; 1, 0"/>
                                        <p:tgtEl>
                                          <p:spTgt spid="93"/>
                                        </p:tgtEl>
                                      </p:cBhvr>
                                    </p:animEffect>
                                    <p:animScale>
                                      <p:cBhvr>
                                        <p:cTn id="7" dur="250" autoRev="1" fill="hold"/>
                                        <p:tgtEl>
                                          <p:spTgt spid="93"/>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圆角矩形 10"/>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3</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数据获取</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sp>
        <p:nvSpPr>
          <p:cNvPr id="28" name="文本框 27"/>
          <p:cNvSpPr txBox="1"/>
          <p:nvPr/>
        </p:nvSpPr>
        <p:spPr>
          <a:xfrm>
            <a:off x="3618264" y="2956459"/>
            <a:ext cx="7362858" cy="1569660"/>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	</a:t>
            </a:r>
            <a:r>
              <a:rPr lang="zh-CN" altLang="en-US" sz="2400" b="1" dirty="0" smtClean="0">
                <a:solidFill>
                  <a:prstClr val="white"/>
                </a:solidFill>
                <a:latin typeface="微软雅黑" panose="020B0503020204020204" pitchFamily="34" charset="-122"/>
                <a:ea typeface="微软雅黑" panose="020B0503020204020204" pitchFamily="34" charset="-122"/>
              </a:rPr>
              <a:t>利用</a:t>
            </a:r>
            <a:r>
              <a:rPr lang="en-US" altLang="zh-CN" sz="2400" b="1" dirty="0" smtClean="0">
                <a:solidFill>
                  <a:prstClr val="white"/>
                </a:solidFill>
                <a:latin typeface="微软雅黑" panose="020B0503020204020204" pitchFamily="34" charset="-122"/>
                <a:ea typeface="微软雅黑" panose="020B0503020204020204" pitchFamily="34" charset="-122"/>
              </a:rPr>
              <a:t>python Httplib2</a:t>
            </a:r>
            <a:r>
              <a:rPr lang="zh-CN" altLang="en-US" sz="2400" b="1" dirty="0" smtClean="0">
                <a:solidFill>
                  <a:prstClr val="white"/>
                </a:solidFill>
                <a:latin typeface="微软雅黑" panose="020B0503020204020204" pitchFamily="34" charset="-122"/>
                <a:ea typeface="微软雅黑" panose="020B0503020204020204" pitchFamily="34" charset="-122"/>
              </a:rPr>
              <a:t>模块伪装浏览器，构造查询好友列表</a:t>
            </a:r>
            <a:r>
              <a:rPr lang="en-US" altLang="zh-CN" sz="2400" b="1" dirty="0" smtClean="0">
                <a:solidFill>
                  <a:prstClr val="white"/>
                </a:solidFill>
                <a:latin typeface="微软雅黑" panose="020B0503020204020204" pitchFamily="34" charset="-122"/>
                <a:ea typeface="微软雅黑" panose="020B0503020204020204" pitchFamily="34" charset="-122"/>
              </a:rPr>
              <a:t>URL</a:t>
            </a:r>
            <a:r>
              <a:rPr lang="zh-CN" altLang="en-US" sz="2400" b="1" dirty="0" smtClean="0">
                <a:solidFill>
                  <a:prstClr val="white"/>
                </a:solidFill>
                <a:latin typeface="微软雅黑" panose="020B0503020204020204" pitchFamily="34" charset="-122"/>
                <a:ea typeface="微软雅黑" panose="020B0503020204020204" pitchFamily="34" charset="-122"/>
              </a:rPr>
              <a:t>，发送</a:t>
            </a:r>
            <a:r>
              <a:rPr lang="en-US" altLang="zh-CN" sz="2400" b="1" dirty="0" smtClean="0">
                <a:solidFill>
                  <a:prstClr val="white"/>
                </a:solidFill>
                <a:latin typeface="微软雅黑" panose="020B0503020204020204" pitchFamily="34" charset="-122"/>
                <a:ea typeface="微软雅黑" panose="020B0503020204020204" pitchFamily="34" charset="-122"/>
              </a:rPr>
              <a:t>HTTP</a:t>
            </a:r>
            <a:r>
              <a:rPr lang="zh-CN" altLang="en-US" sz="2400" b="1" dirty="0" smtClean="0">
                <a:solidFill>
                  <a:prstClr val="white"/>
                </a:solidFill>
                <a:latin typeface="微软雅黑" panose="020B0503020204020204" pitchFamily="34" charset="-122"/>
                <a:ea typeface="微软雅黑" panose="020B0503020204020204" pitchFamily="34" charset="-122"/>
              </a:rPr>
              <a:t>请求给人人网，然后利用正则表达式解析服务器端返回的</a:t>
            </a:r>
            <a:r>
              <a:rPr lang="en-US" altLang="zh-CN" sz="2400" b="1" dirty="0" smtClean="0">
                <a:solidFill>
                  <a:prstClr val="white"/>
                </a:solidFill>
                <a:latin typeface="微软雅黑" panose="020B0503020204020204" pitchFamily="34" charset="-122"/>
                <a:ea typeface="微软雅黑" panose="020B0503020204020204" pitchFamily="34" charset="-122"/>
              </a:rPr>
              <a:t>HTML</a:t>
            </a:r>
            <a:r>
              <a:rPr lang="zh-CN" altLang="en-US" sz="2400" b="1" dirty="0" smtClean="0">
                <a:solidFill>
                  <a:prstClr val="white"/>
                </a:solidFill>
                <a:latin typeface="微软雅黑" panose="020B0503020204020204" pitchFamily="34" charset="-122"/>
                <a:ea typeface="微软雅黑" panose="020B0503020204020204" pitchFamily="34" charset="-122"/>
              </a:rPr>
              <a:t>文档，提取用户的好友信息</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3618264" y="2146617"/>
            <a:ext cx="6130084" cy="461665"/>
          </a:xfrm>
          <a:prstGeom prst="rect">
            <a:avLst/>
          </a:prstGeom>
          <a:noFill/>
        </p:spPr>
        <p:txBody>
          <a:bodyPr wrap="square" rtlCol="0">
            <a:spAutoFit/>
          </a:bodyPr>
          <a:lstStyle/>
          <a:p>
            <a:r>
              <a:rPr lang="en-US" altLang="zh-CN" sz="2400" b="1" dirty="0" smtClean="0">
                <a:solidFill>
                  <a:prstClr val="white"/>
                </a:solidFill>
                <a:latin typeface="微软雅黑" panose="020B0503020204020204" pitchFamily="34" charset="-122"/>
                <a:ea typeface="微软雅黑" panose="020B0503020204020204" pitchFamily="34" charset="-122"/>
              </a:rPr>
              <a:t>Python</a:t>
            </a:r>
            <a:r>
              <a:rPr lang="zh-CN" altLang="en-US" sz="2400" b="1" dirty="0" smtClean="0">
                <a:solidFill>
                  <a:prstClr val="white"/>
                </a:solidFill>
                <a:latin typeface="微软雅黑" panose="020B0503020204020204" pitchFamily="34" charset="-122"/>
                <a:ea typeface="微软雅黑" panose="020B0503020204020204" pitchFamily="34" charset="-122"/>
              </a:rPr>
              <a:t>程序核心思路</a:t>
            </a:r>
            <a:endParaRPr lang="zh-CN" altLang="en-US" sz="2400" b="1" dirty="0">
              <a:solidFill>
                <a:prstClr val="white"/>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84121123"/>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圆角矩形 7"/>
          <p:cNvSpPr/>
          <p:nvPr/>
        </p:nvSpPr>
        <p:spPr>
          <a:xfrm>
            <a:off x="3348681" y="316545"/>
            <a:ext cx="8328455" cy="6313951"/>
          </a:xfrm>
          <a:prstGeom prst="roundRect">
            <a:avLst>
              <a:gd name="adj" fmla="val 1536"/>
            </a:avLst>
          </a:prstGeom>
          <a:solidFill>
            <a:schemeClr val="bg1">
              <a:alpha val="29000"/>
            </a:schemeClr>
          </a:solidFill>
          <a:ln>
            <a:noFill/>
          </a:ln>
          <a:effectLst>
            <a:outerShdw blurRad="292100" dist="38100" sx="102000" sy="102000" algn="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23" name="文本框 22"/>
          <p:cNvSpPr txBox="1"/>
          <p:nvPr/>
        </p:nvSpPr>
        <p:spPr>
          <a:xfrm>
            <a:off x="2544489" y="1162332"/>
            <a:ext cx="683599" cy="369332"/>
          </a:xfrm>
          <a:prstGeom prst="rect">
            <a:avLst/>
          </a:prstGeom>
          <a:noFill/>
        </p:spPr>
        <p:txBody>
          <a:bodyPr wrap="square" rtlCol="0">
            <a:spAutoFit/>
          </a:bodyPr>
          <a:lstStyle/>
          <a:p>
            <a:r>
              <a:rPr lang="zh-CN" altLang="en-US" dirty="0">
                <a:solidFill>
                  <a:prstClr val="white"/>
                </a:solidFill>
                <a:latin typeface="微软雅黑" panose="020B0503020204020204" pitchFamily="34" charset="-122"/>
                <a:ea typeface="微软雅黑" panose="020B0503020204020204" pitchFamily="34" charset="-122"/>
              </a:rPr>
              <a:t>化</a:t>
            </a:r>
          </a:p>
        </p:txBody>
      </p:sp>
      <p:sp>
        <p:nvSpPr>
          <p:cNvPr id="2" name="圆角矩形 1"/>
          <p:cNvSpPr/>
          <p:nvPr/>
        </p:nvSpPr>
        <p:spPr>
          <a:xfrm>
            <a:off x="573313" y="316546"/>
            <a:ext cx="2595881" cy="1893771"/>
          </a:xfrm>
          <a:prstGeom prst="roundRect">
            <a:avLst/>
          </a:prstGeom>
          <a:solidFill>
            <a:srgbClr val="F26667"/>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rPr>
              <a:t>Part 3</a:t>
            </a:r>
            <a:endParaRPr lang="zh-CN" altLang="en-US" sz="3600" b="1" dirty="0">
              <a:ln w="12700" cmpd="sng">
                <a:solidFill>
                  <a:srgbClr val="FFC000"/>
                </a:solidFill>
                <a:prstDash val="solid"/>
              </a:ln>
              <a:gradFill>
                <a:gsLst>
                  <a:gs pos="0">
                    <a:srgbClr val="FFC000"/>
                  </a:gs>
                  <a:gs pos="4000">
                    <a:srgbClr val="FFC000">
                      <a:lumMod val="60000"/>
                      <a:lumOff val="40000"/>
                    </a:srgbClr>
                  </a:gs>
                  <a:gs pos="87000">
                    <a:srgbClr val="FFC000">
                      <a:lumMod val="20000"/>
                      <a:lumOff val="80000"/>
                    </a:srgbClr>
                  </a:gs>
                </a:gsLst>
                <a:lin ang="5400000"/>
              </a:gradFill>
            </a:endParaRPr>
          </a:p>
        </p:txBody>
      </p:sp>
      <p:sp>
        <p:nvSpPr>
          <p:cNvPr id="4" name="圆角矩形 3"/>
          <p:cNvSpPr/>
          <p:nvPr/>
        </p:nvSpPr>
        <p:spPr>
          <a:xfrm>
            <a:off x="595379" y="2377450"/>
            <a:ext cx="2541154" cy="4297338"/>
          </a:xfrm>
          <a:prstGeom prst="roundRect">
            <a:avLst/>
          </a:prstGeom>
          <a:solidFill>
            <a:srgbClr val="F8C864"/>
          </a:solidFill>
        </p:spPr>
        <p:style>
          <a:lnRef idx="1">
            <a:schemeClr val="accent4"/>
          </a:lnRef>
          <a:fillRef idx="3">
            <a:schemeClr val="accent4"/>
          </a:fillRef>
          <a:effectRef idx="2">
            <a:schemeClr val="accent4"/>
          </a:effectRef>
          <a:fontRef idx="minor">
            <a:schemeClr val="lt1"/>
          </a:fontRef>
        </p:style>
        <p:txBody>
          <a:bodyPr rtlCol="0" anchor="ctr"/>
          <a:lstStyle/>
          <a:p>
            <a:pPr algn="ctr"/>
            <a:r>
              <a:rPr lang="zh-CN" altLang="en-US" sz="3600" b="1" dirty="0" smtClean="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rPr>
              <a:t>数据获取</a:t>
            </a:r>
            <a:endParaRPr lang="zh-CN" altLang="en-US" sz="3600" b="1" dirty="0">
              <a:ln w="12700" cmpd="sng">
                <a:solidFill>
                  <a:srgbClr val="FFC000"/>
                </a:solidFill>
                <a:prstDash val="solid"/>
              </a:ln>
              <a:solidFill>
                <a:srgbClr val="F26667"/>
              </a:solidFill>
              <a:latin typeface="华文琥珀" panose="02010800040101010101" pitchFamily="2" charset="-122"/>
              <a:ea typeface="华文琥珀" panose="02010800040101010101" pitchFamily="2" charset="-122"/>
            </a:endParaRPr>
          </a:p>
        </p:txBody>
      </p:sp>
      <p:graphicFrame>
        <p:nvGraphicFramePr>
          <p:cNvPr id="3" name="图示 2"/>
          <p:cNvGraphicFramePr/>
          <p:nvPr>
            <p:extLst>
              <p:ext uri="{D42A27DB-BD31-4B8C-83A1-F6EECF244321}">
                <p14:modId xmlns:p14="http://schemas.microsoft.com/office/powerpoint/2010/main" val="1590945078"/>
              </p:ext>
            </p:extLst>
          </p:nvPr>
        </p:nvGraphicFramePr>
        <p:xfrm>
          <a:off x="3511883" y="505326"/>
          <a:ext cx="7809833" cy="596766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356555788"/>
      </p:ext>
    </p:extLst>
  </p:cSld>
  <p:clrMapOvr>
    <a:masterClrMapping/>
  </p:clrMapOvr>
  <mc:AlternateContent xmlns:mc="http://schemas.openxmlformats.org/markup-compatibility/2006" xmlns:p15="http://schemas.microsoft.com/office/powerpoint/2012/main">
    <mc:Choice Requires="p15">
      <p:transition spd="med">
        <p15:prstTrans prst="pageCurlDoubl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148</TotalTime>
  <Words>1209</Words>
  <Application>Microsoft Office PowerPoint</Application>
  <PresentationFormat>宽屏</PresentationFormat>
  <Paragraphs>253</Paragraphs>
  <Slides>31</Slides>
  <Notes>13</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31</vt:i4>
      </vt:variant>
    </vt:vector>
  </HeadingPairs>
  <TitlesOfParts>
    <vt:vector size="42" baseType="lpstr">
      <vt:lpstr>方正超粗黑简体</vt:lpstr>
      <vt:lpstr>方正静蕾简体</vt:lpstr>
      <vt:lpstr>华文琥珀</vt:lpstr>
      <vt:lpstr>宋体</vt:lpstr>
      <vt:lpstr>微软雅黑</vt:lpstr>
      <vt:lpstr>幼圆</vt:lpstr>
      <vt:lpstr>Arial</vt:lpstr>
      <vt:lpstr>Calibri</vt:lpstr>
      <vt:lpstr>Calibri Light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yihao jia</dc:creator>
  <cp:lastModifiedBy>yihao jia</cp:lastModifiedBy>
  <cp:revision>22</cp:revision>
  <dcterms:created xsi:type="dcterms:W3CDTF">2015-01-05T07:49:47Z</dcterms:created>
  <dcterms:modified xsi:type="dcterms:W3CDTF">2015-01-05T14:03:34Z</dcterms:modified>
</cp:coreProperties>
</file>

<file path=docProps/thumbnail.jpeg>
</file>